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76" r:id="rId2"/>
    <p:sldId id="256" r:id="rId3"/>
    <p:sldId id="282" r:id="rId4"/>
    <p:sldId id="279" r:id="rId5"/>
    <p:sldId id="257" r:id="rId6"/>
    <p:sldId id="259" r:id="rId7"/>
    <p:sldId id="260" r:id="rId8"/>
    <p:sldId id="262" r:id="rId9"/>
    <p:sldId id="261" r:id="rId10"/>
    <p:sldId id="278" r:id="rId11"/>
    <p:sldId id="264" r:id="rId12"/>
    <p:sldId id="263" r:id="rId13"/>
    <p:sldId id="275" r:id="rId14"/>
    <p:sldId id="266" r:id="rId15"/>
    <p:sldId id="274" r:id="rId16"/>
    <p:sldId id="281" r:id="rId17"/>
    <p:sldId id="267" r:id="rId18"/>
    <p:sldId id="268" r:id="rId19"/>
    <p:sldId id="280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76" d="100"/>
          <a:sy n="76" d="100"/>
        </p:scale>
        <p:origin x="-1398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097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B6E62-0853-4CA1-8C85-501357CB9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293DF-B3CD-4B27-9349-2870B1AE3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0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9DE0C-4F31-4276-9141-A9F79F143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85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DD4CF-A2FB-4F22-A53D-050060772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6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071DF-5001-4DA7-83D6-67C346750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2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53781-05F2-4B01-9AFE-23CC81660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3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A5F32-5564-4832-874C-AACCB157F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8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4E019-F8FC-4E98-8379-E897467C6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B9511-8C19-4404-9086-87DC4469F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C5110-19B9-444F-82D7-FA471674E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6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FD995-8543-4689-A542-FE0FBDFE6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5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A9DCC-A9A9-4D31-A146-FA1D017CA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6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C3E108E-6ED3-4BE0-B88E-62901662F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994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994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994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94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sp>
          <p:nvSpPr>
            <p:cNvPr id="3994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994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4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AutoNum type="arabicPeriod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ＭＳ Ｐゴシック" charset="0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Ch. 2 Warm-Up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is the difference between an atom, element and compound?</a:t>
            </a:r>
          </a:p>
          <a:p>
            <a:pPr>
              <a:defRPr/>
            </a:pPr>
            <a:r>
              <a:rPr lang="en-US" dirty="0" smtClean="0"/>
              <a:t>What are the 3 main components of an atom?  What are their charges?</a:t>
            </a:r>
          </a:p>
          <a:p>
            <a:pPr>
              <a:defRPr/>
            </a:pPr>
            <a:r>
              <a:rPr lang="en-US" dirty="0" smtClean="0"/>
              <a:t>What type of bond is found in:</a:t>
            </a:r>
          </a:p>
          <a:p>
            <a:pPr lvl="1">
              <a:defRPr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O?</a:t>
            </a:r>
          </a:p>
          <a:p>
            <a:pPr lvl="1">
              <a:defRPr/>
            </a:pPr>
            <a:r>
              <a:rPr lang="en-US" dirty="0" err="1" smtClean="0"/>
              <a:t>KCl</a:t>
            </a:r>
            <a:r>
              <a:rPr lang="en-US" dirty="0" smtClean="0"/>
              <a:t>?</a:t>
            </a:r>
          </a:p>
          <a:p>
            <a:pPr lvl="1">
              <a:defRPr/>
            </a:pPr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?</a:t>
            </a:r>
          </a:p>
          <a:p>
            <a:pPr lvl="1">
              <a:defRPr/>
            </a:pP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</a:p>
          <a:p>
            <a:pPr lvl="1">
              <a:defRPr/>
            </a:pPr>
            <a:r>
              <a:rPr lang="en-US" dirty="0" err="1" smtClean="0"/>
              <a:t>Ba</a:t>
            </a:r>
            <a:r>
              <a:rPr lang="en-US" dirty="0" smtClean="0"/>
              <a:t>(OH)</a:t>
            </a:r>
            <a:r>
              <a:rPr lang="en-US" baseline="-25000" dirty="0" smtClean="0"/>
              <a:t>2</a:t>
            </a:r>
            <a:r>
              <a:rPr lang="en-US" dirty="0" smtClean="0"/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800600" y="2514600"/>
            <a:ext cx="29718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Aft>
                <a:spcPts val="1000"/>
              </a:spcAft>
            </a:pPr>
            <a:r>
              <a:rPr lang="en-US" altLang="en-US" sz="3600">
                <a:solidFill>
                  <a:srgbClr val="FF0000"/>
                </a:solidFill>
                <a:latin typeface="Calibri" pitchFamily="34" charset="0"/>
              </a:rPr>
              <a:t>symbol</a:t>
            </a:r>
            <a:endParaRPr lang="en-US" altLang="en-US"/>
          </a:p>
        </p:txBody>
      </p:sp>
      <p:grpSp>
        <p:nvGrpSpPr>
          <p:cNvPr id="12291" name="Group 25"/>
          <p:cNvGrpSpPr>
            <a:grpSpLocks/>
          </p:cNvGrpSpPr>
          <p:nvPr/>
        </p:nvGrpSpPr>
        <p:grpSpPr bwMode="auto">
          <a:xfrm>
            <a:off x="685800" y="1295400"/>
            <a:ext cx="2667000" cy="3200400"/>
            <a:chOff x="609600" y="1371600"/>
            <a:chExt cx="2666756" cy="3200400"/>
          </a:xfrm>
        </p:grpSpPr>
        <p:sp>
          <p:nvSpPr>
            <p:cNvPr id="12297" name="Rectangle 5"/>
            <p:cNvSpPr>
              <a:spLocks noChangeArrowheads="1"/>
            </p:cNvSpPr>
            <p:nvPr/>
          </p:nvSpPr>
          <p:spPr bwMode="auto">
            <a:xfrm>
              <a:off x="609600" y="1371600"/>
              <a:ext cx="2666756" cy="320040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298" name="Group 24"/>
            <p:cNvGrpSpPr>
              <a:grpSpLocks/>
            </p:cNvGrpSpPr>
            <p:nvPr/>
          </p:nvGrpSpPr>
          <p:grpSpPr bwMode="auto">
            <a:xfrm>
              <a:off x="937676" y="2209835"/>
              <a:ext cx="1729136" cy="1676470"/>
              <a:chOff x="937676" y="2209835"/>
              <a:chExt cx="1729136" cy="1676470"/>
            </a:xfrm>
          </p:grpSpPr>
          <p:sp>
            <p:nvSpPr>
              <p:cNvPr id="12299" name="Text Box 7"/>
              <p:cNvSpPr txBox="1">
                <a:spLocks noChangeArrowheads="1"/>
              </p:cNvSpPr>
              <p:nvPr/>
            </p:nvSpPr>
            <p:spPr bwMode="auto">
              <a:xfrm>
                <a:off x="937676" y="2209835"/>
                <a:ext cx="814819" cy="16764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algn="ctr">
                  <a:spcAft>
                    <a:spcPts val="1000"/>
                  </a:spcAft>
                </a:pPr>
                <a:r>
                  <a:rPr lang="en-US" altLang="en-US" sz="400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4</a:t>
                </a:r>
              </a:p>
              <a:p>
                <a:pPr algn="ctr">
                  <a:spcAft>
                    <a:spcPts val="1000"/>
                  </a:spcAft>
                </a:pPr>
                <a:r>
                  <a:rPr lang="en-US" altLang="en-US" sz="400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12300" name="Text Box 6"/>
              <p:cNvSpPr txBox="1">
                <a:spLocks noChangeArrowheads="1"/>
              </p:cNvSpPr>
              <p:nvPr/>
            </p:nvSpPr>
            <p:spPr bwMode="auto">
              <a:xfrm>
                <a:off x="1472778" y="2438445"/>
                <a:ext cx="1194034" cy="990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algn="ctr">
                  <a:spcAft>
                    <a:spcPts val="1000"/>
                  </a:spcAft>
                </a:pPr>
                <a:r>
                  <a:rPr lang="en-US" altLang="en-US" sz="600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He</a:t>
                </a:r>
              </a:p>
            </p:txBody>
          </p:sp>
        </p:grpSp>
      </p:grpSp>
      <p:cxnSp>
        <p:nvCxnSpPr>
          <p:cNvPr id="65544" name="AutoShape 8"/>
          <p:cNvCxnSpPr>
            <a:cxnSpLocks noChangeShapeType="1"/>
          </p:cNvCxnSpPr>
          <p:nvPr/>
        </p:nvCxnSpPr>
        <p:spPr bwMode="auto">
          <a:xfrm flipV="1">
            <a:off x="1524000" y="1752600"/>
            <a:ext cx="2438400" cy="60960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6" name="AutoShape 10"/>
          <p:cNvCxnSpPr>
            <a:cxnSpLocks noChangeShapeType="1"/>
            <a:stCxn id="12300" idx="3"/>
            <a:endCxn id="65539" idx="1"/>
          </p:cNvCxnSpPr>
          <p:nvPr/>
        </p:nvCxnSpPr>
        <p:spPr bwMode="auto">
          <a:xfrm flipV="1">
            <a:off x="2743200" y="2814638"/>
            <a:ext cx="2057400" cy="42862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7" name="AutoShape 11"/>
          <p:cNvCxnSpPr>
            <a:cxnSpLocks noChangeShapeType="1"/>
            <a:endCxn id="65548" idx="1"/>
          </p:cNvCxnSpPr>
          <p:nvPr/>
        </p:nvCxnSpPr>
        <p:spPr bwMode="auto">
          <a:xfrm>
            <a:off x="1600200" y="3429000"/>
            <a:ext cx="2362200" cy="83820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3962400" y="3581400"/>
            <a:ext cx="49291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Aft>
                <a:spcPts val="1000"/>
              </a:spcAft>
            </a:pPr>
            <a:r>
              <a:rPr lang="en-US" altLang="en-US" sz="3600">
                <a:solidFill>
                  <a:srgbClr val="FF0000"/>
                </a:solidFill>
                <a:latin typeface="Calibri" pitchFamily="34" charset="0"/>
              </a:rPr>
              <a:t>Atomic # (protons or electrons)</a:t>
            </a:r>
            <a:endParaRPr lang="en-US" altLang="en-US" sz="3200"/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3733800" y="1143000"/>
            <a:ext cx="571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Aft>
                <a:spcPts val="1000"/>
              </a:spcAft>
            </a:pPr>
            <a:r>
              <a:rPr lang="en-US" altLang="en-US" sz="3600">
                <a:solidFill>
                  <a:srgbClr val="FF0000"/>
                </a:solidFill>
                <a:latin typeface="Calibri" pitchFamily="34" charset="0"/>
              </a:rPr>
              <a:t>Mass # (protons + neutrons)</a:t>
            </a:r>
            <a:endParaRPr lang="en-US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5548" grpId="0"/>
      <p:bldP spid="655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060825" y="2903538"/>
            <a:ext cx="2760663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Aft>
                <a:spcPts val="1000"/>
              </a:spcAft>
            </a:pPr>
            <a:r>
              <a:rPr lang="en-US" altLang="en-US" sz="3600">
                <a:solidFill>
                  <a:srgbClr val="FF0000"/>
                </a:solidFill>
                <a:latin typeface="Calibri" pitchFamily="34" charset="0"/>
              </a:rPr>
              <a:t>symbol</a:t>
            </a:r>
            <a:endParaRPr lang="en-US" altLang="en-US"/>
          </a:p>
        </p:txBody>
      </p:sp>
      <p:grpSp>
        <p:nvGrpSpPr>
          <p:cNvPr id="13315" name="Group 25"/>
          <p:cNvGrpSpPr>
            <a:grpSpLocks/>
          </p:cNvGrpSpPr>
          <p:nvPr/>
        </p:nvGrpSpPr>
        <p:grpSpPr bwMode="auto">
          <a:xfrm>
            <a:off x="685800" y="1295400"/>
            <a:ext cx="2667000" cy="3505200"/>
            <a:chOff x="609600" y="1371600"/>
            <a:chExt cx="2666756" cy="3505347"/>
          </a:xfrm>
        </p:grpSpPr>
        <p:sp>
          <p:nvSpPr>
            <p:cNvPr id="13325" name="Rectangle 5"/>
            <p:cNvSpPr>
              <a:spLocks noChangeArrowheads="1"/>
            </p:cNvSpPr>
            <p:nvPr/>
          </p:nvSpPr>
          <p:spPr bwMode="auto">
            <a:xfrm>
              <a:off x="609600" y="1371600"/>
              <a:ext cx="2666756" cy="320040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3326" name="Group 24"/>
            <p:cNvGrpSpPr>
              <a:grpSpLocks/>
            </p:cNvGrpSpPr>
            <p:nvPr/>
          </p:nvGrpSpPr>
          <p:grpSpPr bwMode="auto">
            <a:xfrm>
              <a:off x="1216015" y="1566642"/>
              <a:ext cx="1972893" cy="3310305"/>
              <a:chOff x="1216015" y="1566642"/>
              <a:chExt cx="1972893" cy="3310305"/>
            </a:xfrm>
          </p:grpSpPr>
          <p:sp>
            <p:nvSpPr>
              <p:cNvPr id="13327" name="Text Box 6"/>
              <p:cNvSpPr txBox="1">
                <a:spLocks noChangeArrowheads="1"/>
              </p:cNvSpPr>
              <p:nvPr/>
            </p:nvSpPr>
            <p:spPr bwMode="auto">
              <a:xfrm>
                <a:off x="1216015" y="1566642"/>
                <a:ext cx="1194033" cy="3310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algn="ctr">
                  <a:spcAft>
                    <a:spcPts val="1000"/>
                  </a:spcAft>
                </a:pPr>
                <a:r>
                  <a:rPr lang="en-US" altLang="en-US" sz="5400">
                    <a:solidFill>
                      <a:schemeClr val="bg2"/>
                    </a:solidFill>
                    <a:latin typeface="Calibri" pitchFamily="34" charset="0"/>
                  </a:rPr>
                  <a:t>2</a:t>
                </a:r>
                <a:endParaRPr lang="en-US" altLang="en-US" sz="5400">
                  <a:solidFill>
                    <a:schemeClr val="bg2"/>
                  </a:solidFill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altLang="en-US" sz="5400">
                    <a:solidFill>
                      <a:schemeClr val="bg2"/>
                    </a:solidFill>
                    <a:latin typeface="Calibri" pitchFamily="34" charset="0"/>
                  </a:rPr>
                  <a:t>He</a:t>
                </a:r>
              </a:p>
              <a:p>
                <a:pPr algn="ctr">
                  <a:spcAft>
                    <a:spcPts val="1000"/>
                  </a:spcAft>
                </a:pPr>
                <a:r>
                  <a:rPr lang="en-US" altLang="en-US" sz="5400">
                    <a:solidFill>
                      <a:schemeClr val="bg2"/>
                    </a:solidFill>
                    <a:latin typeface="Calibri" pitchFamily="34" charset="0"/>
                  </a:rPr>
                  <a:t>4</a:t>
                </a:r>
                <a:endParaRPr lang="en-US" altLang="en-US" sz="3200">
                  <a:solidFill>
                    <a:schemeClr val="bg2"/>
                  </a:solidFill>
                </a:endParaRPr>
              </a:p>
            </p:txBody>
          </p:sp>
          <p:sp>
            <p:nvSpPr>
              <p:cNvPr id="13328" name="Text Box 7"/>
              <p:cNvSpPr txBox="1">
                <a:spLocks noChangeArrowheads="1"/>
              </p:cNvSpPr>
              <p:nvPr/>
            </p:nvSpPr>
            <p:spPr bwMode="auto">
              <a:xfrm>
                <a:off x="2374089" y="2246195"/>
                <a:ext cx="814819" cy="8869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algn="ctr">
                  <a:spcAft>
                    <a:spcPts val="1000"/>
                  </a:spcAft>
                </a:pPr>
                <a:r>
                  <a:rPr lang="en-US" altLang="en-US" sz="3600">
                    <a:solidFill>
                      <a:schemeClr val="bg2"/>
                    </a:solidFill>
                    <a:latin typeface="Calibri" pitchFamily="34" charset="0"/>
                  </a:rPr>
                  <a:t>2</a:t>
                </a:r>
                <a:endParaRPr lang="en-US" altLang="en-US" sz="2400">
                  <a:solidFill>
                    <a:schemeClr val="bg2"/>
                  </a:solidFill>
                </a:endParaRPr>
              </a:p>
            </p:txBody>
          </p:sp>
        </p:grpSp>
      </p:grpSp>
      <p:cxnSp>
        <p:nvCxnSpPr>
          <p:cNvPr id="65544" name="AutoShape 8"/>
          <p:cNvCxnSpPr>
            <a:cxnSpLocks noChangeShapeType="1"/>
          </p:cNvCxnSpPr>
          <p:nvPr/>
        </p:nvCxnSpPr>
        <p:spPr bwMode="auto">
          <a:xfrm flipH="1">
            <a:off x="2089150" y="1981200"/>
            <a:ext cx="1952625" cy="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5" name="AutoShape 9"/>
          <p:cNvCxnSpPr>
            <a:cxnSpLocks noChangeShapeType="1"/>
          </p:cNvCxnSpPr>
          <p:nvPr/>
        </p:nvCxnSpPr>
        <p:spPr bwMode="auto">
          <a:xfrm flipH="1">
            <a:off x="2941638" y="2574925"/>
            <a:ext cx="1028700" cy="158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6" name="AutoShape 10"/>
          <p:cNvCxnSpPr>
            <a:cxnSpLocks noChangeShapeType="1"/>
          </p:cNvCxnSpPr>
          <p:nvPr/>
        </p:nvCxnSpPr>
        <p:spPr bwMode="auto">
          <a:xfrm rot="10800000">
            <a:off x="2284413" y="2941638"/>
            <a:ext cx="1677987" cy="258762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7" name="AutoShape 11"/>
          <p:cNvCxnSpPr>
            <a:cxnSpLocks noChangeShapeType="1"/>
          </p:cNvCxnSpPr>
          <p:nvPr/>
        </p:nvCxnSpPr>
        <p:spPr bwMode="auto">
          <a:xfrm flipH="1">
            <a:off x="2130425" y="3841750"/>
            <a:ext cx="1839913" cy="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4062413" y="1657350"/>
            <a:ext cx="49291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Aft>
                <a:spcPts val="1000"/>
              </a:spcAft>
            </a:pPr>
            <a:r>
              <a:rPr lang="en-US" altLang="en-US" sz="3600">
                <a:solidFill>
                  <a:srgbClr val="FF0000"/>
                </a:solidFill>
                <a:latin typeface="Calibri" pitchFamily="34" charset="0"/>
              </a:rPr>
              <a:t>atomic # (never changes)</a:t>
            </a:r>
            <a:endParaRPr lang="en-US" altLang="en-US" sz="3200"/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4051300" y="2276475"/>
            <a:ext cx="38735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Aft>
                <a:spcPts val="1000"/>
              </a:spcAft>
            </a:pPr>
            <a:r>
              <a:rPr lang="en-US" altLang="en-US" sz="3600">
                <a:solidFill>
                  <a:srgbClr val="FF0000"/>
                </a:solidFill>
                <a:latin typeface="Calibri" pitchFamily="34" charset="0"/>
              </a:rPr>
              <a:t>valence e</a:t>
            </a:r>
            <a:r>
              <a:rPr lang="en-US" altLang="en-US" sz="3600" baseline="30000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en-US" altLang="en-US" sz="3600" baseline="30000"/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4059238" y="3511550"/>
            <a:ext cx="2760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Aft>
                <a:spcPts val="1000"/>
              </a:spcAft>
            </a:pPr>
            <a:r>
              <a:rPr lang="en-US" altLang="en-US" sz="3600">
                <a:solidFill>
                  <a:srgbClr val="FF0000"/>
                </a:solidFill>
                <a:latin typeface="Calibri" pitchFamily="34" charset="0"/>
              </a:rPr>
              <a:t>mass #</a:t>
            </a:r>
            <a:endParaRPr lang="en-US" altLang="en-US" sz="320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3884613" y="4694238"/>
            <a:ext cx="3125787" cy="1554162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200" smtClean="0"/>
              <a:t>Protons =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200" smtClean="0"/>
              <a:t>Electrons =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200" smtClean="0"/>
              <a:t>Neutrons =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4"/>
          </p:nvPr>
        </p:nvSpPr>
        <p:spPr>
          <a:xfrm>
            <a:off x="6553200" y="4694238"/>
            <a:ext cx="533400" cy="17065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200" smtClean="0">
                <a:solidFill>
                  <a:srgbClr val="EEF4F9"/>
                </a:solidFill>
              </a:rPr>
              <a:t>2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smtClean="0">
                <a:solidFill>
                  <a:srgbClr val="EEF4F9"/>
                </a:solidFill>
              </a:rPr>
              <a:t>2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smtClean="0">
                <a:solidFill>
                  <a:srgbClr val="EEF4F9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5548" grpId="0"/>
      <p:bldP spid="65549" grpId="0"/>
      <p:bldP spid="65550" grpId="0"/>
      <p:bldP spid="2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Isotopes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2514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smtClean="0"/>
              <a:t># </a:t>
            </a:r>
            <a:r>
              <a:rPr lang="en-US" b="1" u="sng" smtClean="0"/>
              <a:t>neutrons</a:t>
            </a:r>
            <a:r>
              <a:rPr lang="en-US" b="1" smtClean="0"/>
              <a:t> varies, but same # of protons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smtClean="0"/>
              <a:t>Radioactive isotopes used as tracers (follow molecules, medical diagnosis)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smtClean="0"/>
              <a:t>Uncontrolled exposure causes harm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3854450"/>
            <a:ext cx="6988175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/>
              <a:t>III. Chemical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u="sng" dirty="0" smtClean="0">
                <a:ea typeface="+mn-ea"/>
                <a:cs typeface="+mn-cs"/>
              </a:rPr>
              <a:t>Strongest Bonds: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en-US" b="1" u="sng" dirty="0" smtClean="0">
                <a:ea typeface="+mn-ea"/>
                <a:cs typeface="+mn-cs"/>
              </a:rPr>
              <a:t>Covalent</a:t>
            </a:r>
            <a:r>
              <a:rPr lang="en-US" b="1" dirty="0" smtClean="0">
                <a:ea typeface="+mn-ea"/>
                <a:cs typeface="+mn-cs"/>
              </a:rPr>
              <a:t>: sharing of e</a:t>
            </a:r>
            <a:r>
              <a:rPr lang="en-US" b="1" baseline="30000" dirty="0" smtClean="0">
                <a:ea typeface="+mn-ea"/>
                <a:cs typeface="+mn-cs"/>
              </a:rPr>
              <a:t>-</a:t>
            </a:r>
            <a:endParaRPr lang="en-US" b="1" dirty="0" smtClean="0"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n-US" b="1" u="sng" dirty="0" smtClean="0">
                <a:solidFill>
                  <a:srgbClr val="FFFF00"/>
                </a:solidFill>
                <a:ea typeface="ＭＳ Ｐゴシック" charset="0"/>
              </a:rPr>
              <a:t>Polar</a:t>
            </a:r>
            <a:r>
              <a:rPr lang="en-US" b="1" dirty="0" smtClean="0">
                <a:ea typeface="ＭＳ Ｐゴシック" charset="0"/>
              </a:rPr>
              <a:t>: covalent bond between atoms that differ in electronegativity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b="1" dirty="0" smtClean="0">
              <a:ea typeface="ＭＳ Ｐゴシック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b="1" dirty="0" smtClean="0">
              <a:ea typeface="ＭＳ Ｐゴシック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b="1" dirty="0" smtClean="0">
              <a:ea typeface="ＭＳ Ｐゴシック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b="1" dirty="0" smtClean="0">
              <a:ea typeface="ＭＳ Ｐゴシック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b="1" dirty="0" smtClean="0"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en-US" b="1" u="sng" dirty="0" err="1" smtClean="0">
                <a:solidFill>
                  <a:srgbClr val="FFFF00"/>
                </a:solidFill>
                <a:ea typeface="ＭＳ Ｐゴシック" charset="0"/>
              </a:rPr>
              <a:t>Nonpolar</a:t>
            </a:r>
            <a:r>
              <a:rPr lang="en-US" b="1" dirty="0" smtClean="0">
                <a:ea typeface="ＭＳ Ｐゴシック" charset="0"/>
              </a:rPr>
              <a:t>: e</a:t>
            </a:r>
            <a:r>
              <a:rPr lang="en-US" b="1" baseline="30000" dirty="0" smtClean="0">
                <a:ea typeface="ＭＳ Ｐゴシック" charset="0"/>
              </a:rPr>
              <a:t>-</a:t>
            </a:r>
            <a:r>
              <a:rPr lang="en-US" b="1" dirty="0" smtClean="0">
                <a:ea typeface="ＭＳ Ｐゴシック" charset="0"/>
              </a:rPr>
              <a:t> shared equally; </a:t>
            </a:r>
            <a:r>
              <a:rPr lang="en-US" b="1" dirty="0" err="1" smtClean="0">
                <a:ea typeface="ＭＳ Ｐゴシック" charset="0"/>
              </a:rPr>
              <a:t>eg</a:t>
            </a:r>
            <a:r>
              <a:rPr lang="en-US" b="1" dirty="0" smtClean="0">
                <a:ea typeface="ＭＳ Ｐゴシック" charset="0"/>
              </a:rPr>
              <a:t>. O</a:t>
            </a:r>
            <a:r>
              <a:rPr lang="en-US" b="1" baseline="-25000" dirty="0" smtClean="0">
                <a:ea typeface="ＭＳ Ｐゴシック" charset="0"/>
              </a:rPr>
              <a:t>2</a:t>
            </a:r>
            <a:r>
              <a:rPr lang="en-US" b="1" dirty="0" smtClean="0">
                <a:ea typeface="ＭＳ Ｐゴシック" charset="0"/>
              </a:rPr>
              <a:t> or H</a:t>
            </a:r>
            <a:r>
              <a:rPr lang="en-US" b="1" baseline="-25000" dirty="0" smtClean="0">
                <a:ea typeface="ＭＳ Ｐゴシック" charset="0"/>
              </a:rPr>
              <a:t>2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u="sng" dirty="0" smtClean="0"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ea typeface="+mn-ea"/>
              <a:cs typeface="+mn-cs"/>
            </a:endParaRPr>
          </a:p>
        </p:txBody>
      </p:sp>
      <p:pic>
        <p:nvPicPr>
          <p:cNvPr id="4" name="Picture 3" descr="02_13PolarCovalentBonds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3176588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/>
              <a:t>III. Chemical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u="sng" dirty="0" smtClean="0"/>
              <a:t>Strongest Bonds:</a:t>
            </a:r>
          </a:p>
          <a:p>
            <a:pPr eaLnBrk="1" hangingPunct="1">
              <a:buFont typeface="+mj-lt"/>
              <a:buAutoNum type="arabicPeriod" startAt="2"/>
              <a:defRPr/>
            </a:pPr>
            <a:r>
              <a:rPr lang="en-US" b="1" u="sng" dirty="0" smtClean="0"/>
              <a:t>Ionic</a:t>
            </a:r>
            <a:r>
              <a:rPr lang="en-US" b="1" dirty="0" smtClean="0"/>
              <a:t>: 2 ions (+/-) bond (givers/takers)</a:t>
            </a:r>
          </a:p>
          <a:p>
            <a:pPr lvl="1" eaLnBrk="1" hangingPunct="1">
              <a:defRPr/>
            </a:pPr>
            <a:r>
              <a:rPr lang="en-US" b="1" dirty="0" err="1" smtClean="0"/>
              <a:t>Na</a:t>
            </a:r>
            <a:r>
              <a:rPr lang="en-US" b="1" baseline="30000" dirty="0" err="1" smtClean="0"/>
              <a:t>+</a:t>
            </a:r>
            <a:r>
              <a:rPr lang="en-US" b="1" dirty="0" err="1" smtClean="0"/>
              <a:t>Cl</a:t>
            </a:r>
            <a:r>
              <a:rPr lang="en-US" b="1" baseline="30000" dirty="0" smtClean="0"/>
              <a:t>-</a:t>
            </a:r>
            <a:r>
              <a:rPr lang="en-US" b="1" dirty="0" smtClean="0"/>
              <a:t> </a:t>
            </a:r>
          </a:p>
          <a:p>
            <a:pPr lvl="1" eaLnBrk="1" hangingPunct="1">
              <a:defRPr/>
            </a:pPr>
            <a:r>
              <a:rPr lang="en-US" b="1" dirty="0" smtClean="0"/>
              <a:t>Affected by environment (</a:t>
            </a:r>
            <a:r>
              <a:rPr lang="en-US" b="1" dirty="0" err="1" smtClean="0"/>
              <a:t>eg</a:t>
            </a:r>
            <a:r>
              <a:rPr lang="en-US" b="1" dirty="0" smtClean="0"/>
              <a:t>. water)</a:t>
            </a:r>
          </a:p>
        </p:txBody>
      </p:sp>
      <p:pic>
        <p:nvPicPr>
          <p:cNvPr id="4" name="Picture 3" descr="02_15_SodiumChloride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81400"/>
            <a:ext cx="59436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u="sng" dirty="0" smtClean="0">
                <a:ea typeface="+mn-ea"/>
                <a:cs typeface="+mn-cs"/>
              </a:rPr>
              <a:t>Weaker Bonds:</a:t>
            </a:r>
          </a:p>
          <a:p>
            <a:pPr eaLnBrk="1" hangingPunct="1">
              <a:buFont typeface="+mj-lt"/>
              <a:buAutoNum type="arabicPeriod" startAt="3"/>
              <a:defRPr/>
            </a:pPr>
            <a:r>
              <a:rPr lang="en-US" b="1" u="sng" dirty="0" smtClean="0"/>
              <a:t>Hydrogen</a:t>
            </a:r>
            <a:r>
              <a:rPr lang="en-US" b="1" dirty="0" smtClean="0"/>
              <a:t>: H of polar covalent molecule bonds to electronegative atom of other polar covalent molecules</a:t>
            </a:r>
          </a:p>
        </p:txBody>
      </p:sp>
      <p:pic>
        <p:nvPicPr>
          <p:cNvPr id="17411" name="Picture 1" descr="02_16HydrogenBond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24200"/>
            <a:ext cx="41148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u="sng" dirty="0" smtClean="0">
                <a:ea typeface="+mn-ea"/>
                <a:cs typeface="+mn-cs"/>
              </a:rPr>
              <a:t>Weaker Bonds:</a:t>
            </a:r>
          </a:p>
          <a:p>
            <a:pPr eaLnBrk="1" hangingPunct="1">
              <a:buFont typeface="+mj-lt"/>
              <a:buAutoNum type="arabicPeriod" startAt="4"/>
              <a:defRPr/>
            </a:pPr>
            <a:r>
              <a:rPr lang="en-US" b="1" u="sng" dirty="0" smtClean="0">
                <a:ea typeface="+mn-ea"/>
                <a:cs typeface="+mn-cs"/>
              </a:rPr>
              <a:t>Van </a:t>
            </a:r>
            <a:r>
              <a:rPr lang="en-US" b="1" u="sng" dirty="0" err="1" smtClean="0">
                <a:ea typeface="+mn-ea"/>
                <a:cs typeface="+mn-cs"/>
              </a:rPr>
              <a:t>der</a:t>
            </a:r>
            <a:r>
              <a:rPr lang="en-US" b="1" u="sng" dirty="0" smtClean="0">
                <a:ea typeface="+mn-ea"/>
                <a:cs typeface="+mn-cs"/>
              </a:rPr>
              <a:t> Waals Interactions</a:t>
            </a:r>
            <a:r>
              <a:rPr lang="en-US" b="1" dirty="0" smtClean="0">
                <a:ea typeface="+mn-ea"/>
                <a:cs typeface="+mn-cs"/>
              </a:rPr>
              <a:t>: slight, fleeting attractions  between atoms and molecules close together</a:t>
            </a:r>
          </a:p>
          <a:p>
            <a:pPr lvl="1" eaLnBrk="1" hangingPunct="1">
              <a:defRPr/>
            </a:pPr>
            <a:r>
              <a:rPr lang="en-US" b="1" dirty="0" smtClean="0">
                <a:ea typeface="ＭＳ Ｐゴシック" charset="0"/>
              </a:rPr>
              <a:t>Weakest bond</a:t>
            </a:r>
          </a:p>
          <a:p>
            <a:pPr lvl="1" eaLnBrk="1" hangingPunct="1">
              <a:defRPr/>
            </a:pPr>
            <a:r>
              <a:rPr lang="en-US" b="1" dirty="0" err="1" smtClean="0">
                <a:ea typeface="ＭＳ Ｐゴシック" charset="0"/>
              </a:rPr>
              <a:t>Eg</a:t>
            </a:r>
            <a:r>
              <a:rPr lang="en-US" b="1" dirty="0" smtClean="0">
                <a:ea typeface="ＭＳ Ｐゴシック" charset="0"/>
              </a:rPr>
              <a:t>. gecko toe hairs + wall surface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b="1" dirty="0" smtClean="0">
              <a:ea typeface="ＭＳ Ｐゴシック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1000"/>
            <a:ext cx="38020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02_UN01Gecko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90800"/>
            <a:ext cx="12954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Bonds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34340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09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ea typeface="MS PGothic" pitchFamily="34" charset="-128"/>
                        </a:rPr>
                        <a:t>Covalent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ea typeface="MS PGothic" pitchFamily="34" charset="-128"/>
                        </a:rPr>
                        <a:t>Ionic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ea typeface="MS PGothic" pitchFamily="34" charset="-128"/>
                        </a:rPr>
                        <a:t>Hydrogen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1426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All important to life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8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Form cell’</a:t>
                      </a: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 molecules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Quick reactions/ responses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H bonds to other electronegative atoms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822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Strong bond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Weaker bond (esp. in H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O)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Even weaker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80792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Made and broken by chemical reactions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0" y="-76200"/>
            <a:ext cx="9144000" cy="2209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/>
              <a:t>All bonds affect molecule</a:t>
            </a:r>
            <a:r>
              <a:rPr lang="en-US" altLang="en-US" sz="4400" smtClean="0"/>
              <a:t>’</a:t>
            </a:r>
            <a:r>
              <a:rPr lang="en-US" sz="4400" smtClean="0"/>
              <a:t>s </a:t>
            </a:r>
            <a:r>
              <a:rPr lang="en-US" sz="4400" u="sng" smtClean="0">
                <a:solidFill>
                  <a:srgbClr val="FFFF00"/>
                </a:solidFill>
              </a:rPr>
              <a:t>SHAPE</a:t>
            </a:r>
            <a:r>
              <a:rPr lang="en-US" sz="4400" smtClean="0">
                <a:solidFill>
                  <a:srgbClr val="FFFF00"/>
                </a:solidFill>
              </a:rPr>
              <a:t/>
            </a:r>
            <a:br>
              <a:rPr lang="en-US" sz="4400" smtClean="0">
                <a:solidFill>
                  <a:srgbClr val="FFFF00"/>
                </a:solidFill>
              </a:rPr>
            </a:br>
            <a:r>
              <a:rPr lang="en-US" sz="4400" smtClean="0">
                <a:sym typeface="Wingdings" pitchFamily="2" charset="2"/>
              </a:rPr>
              <a:t> affect molecule</a:t>
            </a:r>
            <a:r>
              <a:rPr lang="en-US" altLang="en-US" sz="4400" smtClean="0">
                <a:sym typeface="Wingdings" pitchFamily="2" charset="2"/>
              </a:rPr>
              <a:t>’</a:t>
            </a:r>
            <a:r>
              <a:rPr lang="en-US" sz="4400" smtClean="0">
                <a:sym typeface="Wingdings" pitchFamily="2" charset="2"/>
              </a:rPr>
              <a:t>s </a:t>
            </a:r>
            <a:r>
              <a:rPr lang="en-US" sz="4400" u="sng" smtClean="0">
                <a:solidFill>
                  <a:srgbClr val="FFFF00"/>
                </a:solidFill>
                <a:sym typeface="Wingdings" pitchFamily="2" charset="2"/>
              </a:rPr>
              <a:t>FUNCTION</a:t>
            </a:r>
            <a:endParaRPr lang="en-US" sz="4400" u="sng" smtClean="0">
              <a:solidFill>
                <a:srgbClr val="FFFF00"/>
              </a:solidFill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 bwMode="auto">
          <a:xfrm>
            <a:off x="685800" y="4267200"/>
            <a:ext cx="822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630238" indent="-395288"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Similar shapes = mimic</a:t>
            </a:r>
          </a:p>
          <a:p>
            <a:pPr marL="1087438" lvl="1" indent="-395288" eaLnBrk="1" hangingPunct="1">
              <a:buFont typeface="Wingdings" pitchFamily="2" charset="2"/>
              <a:buChar char="§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morphine, heroin, opiates mimic endorphin (euphoria, relieve pain)</a:t>
            </a:r>
          </a:p>
        </p:txBody>
      </p:sp>
      <p:pic>
        <p:nvPicPr>
          <p:cNvPr id="2" name="Picture 1" descr="02_18aMolecularMimic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36957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02_18bMolecularMimic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2057400"/>
            <a:ext cx="43497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FF00"/>
                </a:solidFill>
              </a:rPr>
              <a:t>Reactants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FFFF00"/>
                </a:solidFill>
                <a:sym typeface="Wingdings" pitchFamily="2" charset="2"/>
              </a:rPr>
              <a:t>Products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err="1" smtClean="0">
                <a:sym typeface="Wingdings" pitchFamily="2" charset="2"/>
              </a:rPr>
              <a:t>Eg</a:t>
            </a:r>
            <a:r>
              <a:rPr lang="en-US" dirty="0" smtClean="0">
                <a:sym typeface="Wingdings" pitchFamily="2" charset="2"/>
              </a:rPr>
              <a:t>. 6CO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+ 6H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  C</a:t>
            </a:r>
            <a:r>
              <a:rPr lang="en-US" baseline="-25000" dirty="0" smtClean="0">
                <a:sym typeface="Wingdings" pitchFamily="2" charset="2"/>
              </a:rPr>
              <a:t>6</a:t>
            </a:r>
            <a:r>
              <a:rPr lang="en-US" dirty="0" smtClean="0">
                <a:sym typeface="Wingdings" pitchFamily="2" charset="2"/>
              </a:rPr>
              <a:t>H</a:t>
            </a:r>
            <a:r>
              <a:rPr lang="en-US" baseline="-25000" dirty="0" smtClean="0">
                <a:sym typeface="Wingdings" pitchFamily="2" charset="2"/>
              </a:rPr>
              <a:t>12</a:t>
            </a:r>
            <a:r>
              <a:rPr lang="en-US" dirty="0" smtClean="0">
                <a:sym typeface="Wingdings" pitchFamily="2" charset="2"/>
              </a:rPr>
              <a:t>O</a:t>
            </a:r>
            <a:r>
              <a:rPr lang="en-US" baseline="-25000" dirty="0" smtClean="0">
                <a:sym typeface="Wingdings" pitchFamily="2" charset="2"/>
              </a:rPr>
              <a:t>6</a:t>
            </a:r>
            <a:r>
              <a:rPr lang="en-US" dirty="0" smtClean="0">
                <a:sym typeface="Wingdings" pitchFamily="2" charset="2"/>
              </a:rPr>
              <a:t> + O</a:t>
            </a:r>
            <a:r>
              <a:rPr lang="en-US" baseline="-25000" dirty="0" smtClean="0">
                <a:sym typeface="Wingdings" pitchFamily="2" charset="2"/>
              </a:rPr>
              <a:t>2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Some reactions are reversible: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err="1" smtClean="0">
                <a:sym typeface="Wingdings" pitchFamily="2" charset="2"/>
              </a:rPr>
              <a:t>Eg</a:t>
            </a:r>
            <a:r>
              <a:rPr lang="en-US" dirty="0" smtClean="0">
                <a:sym typeface="Wingdings" pitchFamily="2" charset="2"/>
              </a:rPr>
              <a:t>. 3H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 N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         2NH</a:t>
            </a:r>
            <a:r>
              <a:rPr lang="en-US" baseline="-25000" dirty="0" smtClean="0">
                <a:sym typeface="Wingdings" pitchFamily="2" charset="2"/>
              </a:rPr>
              <a:t>3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u="sng" dirty="0" smtClean="0">
                <a:solidFill>
                  <a:srgbClr val="FFFF00"/>
                </a:solidFill>
              </a:rPr>
              <a:t>Chemical equilibrium</a:t>
            </a:r>
            <a:r>
              <a:rPr lang="en-US" dirty="0" smtClean="0"/>
              <a:t>: point at which forward and reverse reactions offset one another exactly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Reactions still occurring, but </a:t>
            </a:r>
            <a:r>
              <a:rPr lang="en-US" b="1" u="sng" dirty="0" smtClean="0"/>
              <a:t>no net change</a:t>
            </a:r>
            <a:r>
              <a:rPr lang="en-US" b="1" dirty="0" smtClean="0"/>
              <a:t> </a:t>
            </a:r>
            <a:r>
              <a:rPr lang="en-US" dirty="0" smtClean="0"/>
              <a:t>in concentrations of reactants/products</a:t>
            </a:r>
            <a:endParaRPr lang="en-US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581400" y="3276600"/>
            <a:ext cx="533400" cy="79375"/>
            <a:chOff x="3657600" y="3503612"/>
            <a:chExt cx="533400" cy="79376"/>
          </a:xfrm>
        </p:grpSpPr>
        <p:cxnSp>
          <p:nvCxnSpPr>
            <p:cNvPr id="21509" name="Straight Arrow Connector 4"/>
            <p:cNvCxnSpPr>
              <a:cxnSpLocks noChangeShapeType="1"/>
            </p:cNvCxnSpPr>
            <p:nvPr/>
          </p:nvCxnSpPr>
          <p:spPr bwMode="auto">
            <a:xfrm>
              <a:off x="3657600" y="3503612"/>
              <a:ext cx="533400" cy="158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0" name="Straight Arrow Connector 6"/>
            <p:cNvCxnSpPr>
              <a:cxnSpLocks noChangeShapeType="1"/>
            </p:cNvCxnSpPr>
            <p:nvPr/>
          </p:nvCxnSpPr>
          <p:spPr bwMode="auto">
            <a:xfrm>
              <a:off x="3657600" y="3581400"/>
              <a:ext cx="533400" cy="158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36725"/>
            <a:ext cx="7772400" cy="15398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Chapter 2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The Chemical Context of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Ants &amp; the </a:t>
            </a:r>
            <a:r>
              <a:rPr lang="en-US" i="1" dirty="0" err="1" smtClean="0"/>
              <a:t>Duroia</a:t>
            </a:r>
            <a:r>
              <a:rPr lang="en-US" dirty="0" smtClean="0"/>
              <a:t> Trees</a:t>
            </a:r>
            <a:endParaRPr lang="en-US" dirty="0"/>
          </a:p>
        </p:txBody>
      </p:sp>
      <p:pic>
        <p:nvPicPr>
          <p:cNvPr id="5123" name="Content Placeholder 5" descr="02_01DevilsGarden-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19200"/>
            <a:ext cx="6351588" cy="4525963"/>
          </a:xfrm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762000" y="58674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r>
              <a:rPr lang="en-US" altLang="en-US" sz="2400"/>
              <a:t>Ants use formic acid to prevent other plants from growing so that the Duroia trees can serve as their home.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You Must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mtClean="0"/>
              <a:t>The three subatomic particles and their significance.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mtClean="0"/>
              <a:t>The types of bonds, how they form, and their relative strengths.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/>
              <a:t>I. Matter vs. Energy</a:t>
            </a:r>
          </a:p>
        </p:txBody>
      </p:sp>
      <p:sp>
        <p:nvSpPr>
          <p:cNvPr id="51227" name="Rectangle 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Matter</a:t>
            </a:r>
          </a:p>
          <a:p>
            <a:pPr eaLnBrk="1" hangingPunct="1">
              <a:buSzPct val="70000"/>
              <a:buFont typeface="Wingdings" pitchFamily="2" charset="2"/>
              <a:buChar char="n"/>
              <a:defRPr/>
            </a:pPr>
            <a:r>
              <a:rPr lang="en-US" sz="3200" b="1" dirty="0" smtClean="0"/>
              <a:t>Has mass &amp; takes up space</a:t>
            </a:r>
          </a:p>
          <a:p>
            <a:pPr eaLnBrk="1" hangingPunct="1">
              <a:buSzPct val="70000"/>
              <a:buFont typeface="Wingdings" pitchFamily="2" charset="2"/>
              <a:buChar char="n"/>
              <a:defRPr/>
            </a:pPr>
            <a:r>
              <a:rPr lang="en-US" sz="3200" b="1" dirty="0" smtClean="0"/>
              <a:t>Affected by gravity</a:t>
            </a:r>
          </a:p>
          <a:p>
            <a:pPr eaLnBrk="1" hangingPunct="1">
              <a:buSzPct val="70000"/>
              <a:buFont typeface="Wingdings" pitchFamily="2" charset="2"/>
              <a:buChar char="n"/>
              <a:defRPr/>
            </a:pPr>
            <a:r>
              <a:rPr lang="en-US" sz="3200" b="1" dirty="0" smtClean="0"/>
              <a:t>Consists of elements and compounds</a:t>
            </a:r>
          </a:p>
        </p:txBody>
      </p:sp>
      <p:sp>
        <p:nvSpPr>
          <p:cNvPr id="51228" name="Rectangle 28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FFFF00"/>
                </a:solidFill>
                <a:ea typeface="+mn-ea"/>
                <a:cs typeface="+mn-cs"/>
              </a:rPr>
              <a:t>Energy</a:t>
            </a:r>
          </a:p>
          <a:p>
            <a:pPr eaLnBrk="1" hangingPunct="1">
              <a:buSzPct val="70000"/>
              <a:buFont typeface="Wingdings" pitchFamily="2" charset="2"/>
              <a:buChar char="n"/>
              <a:defRPr/>
            </a:pPr>
            <a:r>
              <a:rPr lang="en-US" sz="3200" b="1" dirty="0" smtClean="0">
                <a:ea typeface="+mn-ea"/>
                <a:cs typeface="+mn-cs"/>
              </a:rPr>
              <a:t>Moves matter</a:t>
            </a:r>
          </a:p>
          <a:p>
            <a:pPr eaLnBrk="1" hangingPunct="1">
              <a:buSzPct val="70000"/>
              <a:buFont typeface="Wingdings" pitchFamily="2" charset="2"/>
              <a:buChar char="n"/>
              <a:defRPr/>
            </a:pPr>
            <a:r>
              <a:rPr lang="en-US" sz="3200" b="1" dirty="0" smtClean="0">
                <a:ea typeface="+mn-ea"/>
                <a:cs typeface="+mn-cs"/>
              </a:rPr>
              <a:t>Potential, kinetic</a:t>
            </a:r>
          </a:p>
          <a:p>
            <a:pPr eaLnBrk="1" hangingPunct="1">
              <a:buSzPct val="70000"/>
              <a:buFont typeface="Wingdings" pitchFamily="2" charset="2"/>
              <a:buChar char="n"/>
              <a:defRPr/>
            </a:pPr>
            <a:r>
              <a:rPr lang="en-US" sz="3200" b="1" dirty="0" smtClean="0">
                <a:ea typeface="+mn-ea"/>
                <a:cs typeface="+mn-cs"/>
              </a:rPr>
              <a:t>Ability to do work</a:t>
            </a:r>
          </a:p>
          <a:p>
            <a:pPr eaLnBrk="1" hangingPunct="1">
              <a:buSzPct val="70000"/>
              <a:buFont typeface="Wingdings" pitchFamily="2" charset="2"/>
              <a:buChar char="n"/>
              <a:defRPr/>
            </a:pPr>
            <a:r>
              <a:rPr lang="en-US" sz="3200" b="1" dirty="0" smtClean="0">
                <a:ea typeface="+mn-ea"/>
                <a:cs typeface="+mn-cs"/>
              </a:rPr>
              <a:t>Conversions</a:t>
            </a:r>
          </a:p>
          <a:p>
            <a:pPr eaLnBrk="1" hangingPunct="1">
              <a:buSzPct val="70000"/>
              <a:buFont typeface="Wingdings" pitchFamily="2" charset="2"/>
              <a:buChar char="n"/>
              <a:defRPr/>
            </a:pPr>
            <a:r>
              <a:rPr lang="en-US" sz="3200" b="1" dirty="0" smtClean="0">
                <a:ea typeface="+mn-ea"/>
                <a:cs typeface="+mn-cs"/>
              </a:rPr>
              <a:t>Sound, light, heat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4000" b="1" dirty="0" smtClean="0">
              <a:ea typeface="+mn-ea"/>
              <a:cs typeface="+mn-cs"/>
            </a:endParaRPr>
          </a:p>
        </p:txBody>
      </p:sp>
      <p:sp>
        <p:nvSpPr>
          <p:cNvPr id="7173" name="Line 29"/>
          <p:cNvSpPr>
            <a:spLocks noChangeShapeType="1"/>
          </p:cNvSpPr>
          <p:nvPr/>
        </p:nvSpPr>
        <p:spPr bwMode="auto">
          <a:xfrm>
            <a:off x="457200" y="22860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30"/>
          <p:cNvSpPr>
            <a:spLocks noChangeShapeType="1"/>
          </p:cNvSpPr>
          <p:nvPr/>
        </p:nvSpPr>
        <p:spPr bwMode="auto">
          <a:xfrm>
            <a:off x="4800600" y="1600200"/>
            <a:ext cx="0" cy="487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000" b="1" smtClean="0">
                <a:solidFill>
                  <a:srgbClr val="FFFF00"/>
                </a:solidFill>
              </a:rPr>
              <a:t>Element</a:t>
            </a:r>
          </a:p>
          <a:p>
            <a:pPr eaLnBrk="1" hangingPunct="1">
              <a:buSzPct val="70000"/>
              <a:buFont typeface="Wingdings" pitchFamily="2" charset="2"/>
              <a:buChar char="n"/>
              <a:defRPr/>
            </a:pPr>
            <a:r>
              <a:rPr lang="ja-JP" altLang="en-US" sz="3200" b="1" smtClean="0"/>
              <a:t>“</a:t>
            </a:r>
            <a:r>
              <a:rPr lang="en-US" altLang="ja-JP" sz="3200" b="1" smtClean="0"/>
              <a:t>pure</a:t>
            </a:r>
            <a:r>
              <a:rPr lang="ja-JP" altLang="en-US" sz="3200" b="1" smtClean="0"/>
              <a:t>”</a:t>
            </a:r>
            <a:r>
              <a:rPr lang="en-US" altLang="ja-JP" sz="3200" b="1" smtClean="0"/>
              <a:t> substance</a:t>
            </a:r>
          </a:p>
          <a:p>
            <a:pPr eaLnBrk="1" hangingPunct="1">
              <a:buSzPct val="70000"/>
              <a:buFont typeface="Wingdings" pitchFamily="2" charset="2"/>
              <a:buChar char="n"/>
              <a:defRPr/>
            </a:pPr>
            <a:r>
              <a:rPr lang="en-US" sz="3200" b="1" smtClean="0"/>
              <a:t>Can</a:t>
            </a:r>
            <a:r>
              <a:rPr lang="en-US" altLang="en-US" sz="3200" b="1" smtClean="0"/>
              <a:t>’</a:t>
            </a:r>
            <a:r>
              <a:rPr lang="en-US" sz="3200" b="1" smtClean="0"/>
              <a:t>t be broken down by </a:t>
            </a:r>
            <a:r>
              <a:rPr lang="ja-JP" altLang="en-US" sz="3200" b="1" smtClean="0"/>
              <a:t>“</a:t>
            </a:r>
            <a:r>
              <a:rPr lang="en-US" altLang="ja-JP" sz="3200" b="1" smtClean="0"/>
              <a:t>ordinary</a:t>
            </a:r>
            <a:r>
              <a:rPr lang="ja-JP" altLang="en-US" sz="3200" b="1" smtClean="0"/>
              <a:t>”</a:t>
            </a:r>
            <a:r>
              <a:rPr lang="en-US" altLang="ja-JP" sz="3200" b="1" smtClean="0"/>
              <a:t> means to another substance</a:t>
            </a:r>
          </a:p>
          <a:p>
            <a:pPr eaLnBrk="1" hangingPunct="1">
              <a:buSzPct val="70000"/>
              <a:buFont typeface="Wingdings" pitchFamily="2" charset="2"/>
              <a:buChar char="n"/>
              <a:defRPr/>
            </a:pPr>
            <a:r>
              <a:rPr lang="en-US" sz="3200" b="1" smtClean="0"/>
              <a:t>Ex. hydrogen (H), nitrogen (N)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600200"/>
            <a:ext cx="42672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FFFF00"/>
                </a:solidFill>
                <a:ea typeface="+mn-ea"/>
                <a:cs typeface="+mn-cs"/>
              </a:rPr>
              <a:t>Compound</a:t>
            </a:r>
          </a:p>
          <a:p>
            <a:pPr eaLnBrk="1" hangingPunct="1">
              <a:buSzPct val="70000"/>
              <a:buFont typeface="Wingdings" pitchFamily="2" charset="2"/>
              <a:buChar char="n"/>
              <a:defRPr/>
            </a:pPr>
            <a:r>
              <a:rPr lang="en-US" sz="3200" b="1" dirty="0" smtClean="0">
                <a:ea typeface="+mn-ea"/>
                <a:cs typeface="+mn-cs"/>
              </a:rPr>
              <a:t>2 or more different elements combined in a fixed ratio</a:t>
            </a:r>
          </a:p>
          <a:p>
            <a:pPr eaLnBrk="1" hangingPunct="1">
              <a:buSzPct val="70000"/>
              <a:buFont typeface="Wingdings" pitchFamily="2" charset="2"/>
              <a:buChar char="n"/>
              <a:defRPr/>
            </a:pPr>
            <a:r>
              <a:rPr lang="en-US" sz="3200" b="1" dirty="0" smtClean="0">
                <a:ea typeface="+mn-ea"/>
                <a:cs typeface="+mn-cs"/>
              </a:rPr>
              <a:t>Ex. H</a:t>
            </a:r>
            <a:r>
              <a:rPr lang="en-US" sz="3200" b="1" baseline="-25000" dirty="0" smtClean="0">
                <a:ea typeface="+mn-ea"/>
                <a:cs typeface="+mn-cs"/>
              </a:rPr>
              <a:t>2</a:t>
            </a:r>
            <a:r>
              <a:rPr lang="en-US" sz="3200" b="1" dirty="0" smtClean="0">
                <a:ea typeface="+mn-ea"/>
                <a:cs typeface="+mn-cs"/>
              </a:rPr>
              <a:t>O, CO</a:t>
            </a:r>
            <a:r>
              <a:rPr lang="en-US" sz="3200" b="1" baseline="-25000" dirty="0" smtClean="0">
                <a:ea typeface="+mn-ea"/>
                <a:cs typeface="+mn-cs"/>
              </a:rPr>
              <a:t>2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4000" b="1" dirty="0" smtClean="0">
              <a:ea typeface="+mn-ea"/>
              <a:cs typeface="+mn-cs"/>
            </a:endParaRPr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457200" y="22860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4800600" y="1600200"/>
            <a:ext cx="0" cy="487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  <a:cs typeface="+mj-cs"/>
            </a:endParaRPr>
          </a:p>
        </p:txBody>
      </p:sp>
      <p:pic>
        <p:nvPicPr>
          <p:cNvPr id="819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029200"/>
            <a:ext cx="1600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05400"/>
            <a:ext cx="170338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" descr="02_03_CompoundProperties-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0"/>
            <a:ext cx="30368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Elements of Life</a:t>
            </a: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pPr marL="571500" indent="-571500" eaLnBrk="1" hangingPunct="1">
              <a:buSzPct val="150000"/>
              <a:buFont typeface="Arial" charset="0"/>
              <a:buChar char="•"/>
            </a:pPr>
            <a:r>
              <a:rPr lang="en-US" altLang="en-US" sz="3600" b="1" smtClean="0"/>
              <a:t>25 elements</a:t>
            </a:r>
          </a:p>
          <a:p>
            <a:pPr lvl="1" eaLnBrk="1" hangingPunct="1">
              <a:buSzPct val="150000"/>
              <a:buFontTx/>
              <a:buChar char="•"/>
            </a:pPr>
            <a:r>
              <a:rPr lang="en-US" altLang="en-US" sz="3200" b="1" smtClean="0"/>
              <a:t>96% : O, C, H, N</a:t>
            </a:r>
          </a:p>
          <a:p>
            <a:pPr lvl="1" eaLnBrk="1" hangingPunct="1">
              <a:buSzPct val="150000"/>
              <a:buFontTx/>
              <a:buChar char="•"/>
            </a:pPr>
            <a:r>
              <a:rPr lang="en-US" altLang="en-US" sz="3200" b="1" smtClean="0"/>
              <a:t>~ 4% : P, S, Ca, K &amp; trace elements (ex: Fe, I)</a:t>
            </a:r>
          </a:p>
          <a:p>
            <a:pPr lvl="1" eaLnBrk="1" hangingPunct="1">
              <a:buSzPct val="150000"/>
              <a:buFontTx/>
              <a:buNone/>
            </a:pPr>
            <a:endParaRPr lang="en-US" altLang="en-US" sz="3200" b="1" smtClean="0"/>
          </a:p>
          <a:p>
            <a:pPr marL="571500" indent="-571500" algn="ctr" eaLnBrk="1" hangingPunct="1">
              <a:buSzPct val="150000"/>
              <a:buFontTx/>
              <a:buNone/>
            </a:pPr>
            <a:r>
              <a:rPr lang="en-US" altLang="en-US" sz="3600" b="1" smtClean="0"/>
              <a:t>Hint: Remember </a:t>
            </a:r>
            <a:r>
              <a:rPr lang="en-US" altLang="en-US" sz="3600" b="1" smtClean="0">
                <a:solidFill>
                  <a:schemeClr val="hlink"/>
                </a:solidFill>
              </a:rPr>
              <a:t>CHNOPS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02_T01ElementsInBody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27000"/>
            <a:ext cx="6461125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/>
              <a:t>II. Atomic Structure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5791200" cy="19812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2800" b="1" u="sng" smtClean="0">
                <a:solidFill>
                  <a:srgbClr val="FFFF00"/>
                </a:solidFill>
              </a:rPr>
              <a:t>Atom</a:t>
            </a:r>
            <a:r>
              <a:rPr lang="en-US" sz="2800" b="1" smtClean="0"/>
              <a:t> = smallest unit of matter that retains properties of an element</a:t>
            </a:r>
          </a:p>
          <a:p>
            <a:pPr eaLnBrk="1" hangingPunct="1">
              <a:buFontTx/>
              <a:buChar char="•"/>
              <a:defRPr/>
            </a:pPr>
            <a:r>
              <a:rPr lang="en-US" sz="2800" b="1" u="sng" smtClean="0">
                <a:solidFill>
                  <a:srgbClr val="FFFF00"/>
                </a:solidFill>
              </a:rPr>
              <a:t>Subatomic particles</a:t>
            </a:r>
            <a:r>
              <a:rPr lang="en-US" sz="2800" b="1" smtClean="0"/>
              <a:t>:</a:t>
            </a:r>
          </a:p>
        </p:txBody>
      </p:sp>
      <p:graphicFrame>
        <p:nvGraphicFramePr>
          <p:cNvPr id="61471" name="Group 31"/>
          <p:cNvGraphicFramePr>
            <a:graphicFrameLocks noGrp="1"/>
          </p:cNvGraphicFramePr>
          <p:nvPr>
            <p:ph sz="half" idx="2"/>
          </p:nvPr>
        </p:nvGraphicFramePr>
        <p:xfrm>
          <a:off x="914400" y="3592513"/>
          <a:ext cx="7772400" cy="3036887"/>
        </p:xfrm>
        <a:graphic>
          <a:graphicData uri="http://schemas.openxmlformats.org/drawingml/2006/table">
            <a:tbl>
              <a:tblPr/>
              <a:tblGrid>
                <a:gridCol w="1828800"/>
                <a:gridCol w="2438400"/>
                <a:gridCol w="1981200"/>
                <a:gridCol w="1524000"/>
              </a:tblGrid>
              <a:tr h="957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MS PGothic" pitchFamily="34" charset="-128"/>
                        </a:rPr>
                        <a:t>Mass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MS PGothic" pitchFamily="34" charset="-128"/>
                        </a:rPr>
                        <a:t>(dalton or AMU)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MS PGothic" pitchFamily="34" charset="-128"/>
                        </a:rPr>
                        <a:t>Location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MS PGothic" pitchFamily="34" charset="-128"/>
                        </a:rPr>
                        <a:t>Charge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MS PGothic" pitchFamily="34" charset="-128"/>
                        </a:rPr>
                        <a:t>neutron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MS PGothic" pitchFamily="34" charset="-128"/>
                        </a:rPr>
                        <a:t>nucleus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MS PGothic" pitchFamily="34" charset="-128"/>
                        </a:rPr>
                        <a:t>proton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MS PGothic" pitchFamily="34" charset="-128"/>
                        </a:rPr>
                        <a:t>nucleus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MS PGothic" pitchFamily="34" charset="-128"/>
                        </a:rPr>
                        <a:t>+1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MS PGothic" pitchFamily="34" charset="-128"/>
                        </a:rPr>
                        <a:t>electron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MS PGothic" pitchFamily="34" charset="-128"/>
                        </a:rPr>
                        <a:t>negligible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MS PGothic" pitchFamily="34" charset="-128"/>
                        </a:rPr>
                        <a:t>shell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MS PGothic" pitchFamily="34" charset="-128"/>
                        </a:rPr>
                        <a:t>-1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95" name="Picture 1" descr="02_05HeliumModels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31194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353</TotalTime>
  <Words>553</Words>
  <Application>Microsoft Office PowerPoint</Application>
  <PresentationFormat>On-screen Show (4:3)</PresentationFormat>
  <Paragraphs>126</Paragraphs>
  <Slides>19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Stream</vt:lpstr>
      <vt:lpstr>Ch. 2 Warm-Up</vt:lpstr>
      <vt:lpstr>Chapter 2</vt:lpstr>
      <vt:lpstr>Ants &amp; the Duroia Trees</vt:lpstr>
      <vt:lpstr>You Must Know</vt:lpstr>
      <vt:lpstr>I. Matter vs. Energy</vt:lpstr>
      <vt:lpstr>PowerPoint Presentation</vt:lpstr>
      <vt:lpstr>Elements of Life</vt:lpstr>
      <vt:lpstr>PowerPoint Presentation</vt:lpstr>
      <vt:lpstr>II. Atomic Structure</vt:lpstr>
      <vt:lpstr>PowerPoint Presentation</vt:lpstr>
      <vt:lpstr>PowerPoint Presentation</vt:lpstr>
      <vt:lpstr>Isotopes</vt:lpstr>
      <vt:lpstr>III. Chemical Bonds</vt:lpstr>
      <vt:lpstr>III. Chemical Bonds</vt:lpstr>
      <vt:lpstr>PowerPoint Presentation</vt:lpstr>
      <vt:lpstr>PowerPoint Presentation</vt:lpstr>
      <vt:lpstr>Bonds</vt:lpstr>
      <vt:lpstr>All bonds affect molecule’s SHAPE  affect molecule’s FUNCTION</vt:lpstr>
      <vt:lpstr>Chemical Reactions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</dc:title>
  <dc:creator>Amanda Hugginkiss</dc:creator>
  <cp:lastModifiedBy>admin</cp:lastModifiedBy>
  <cp:revision>39</cp:revision>
  <dcterms:created xsi:type="dcterms:W3CDTF">2009-08-18T03:22:27Z</dcterms:created>
  <dcterms:modified xsi:type="dcterms:W3CDTF">2015-08-27T15:14:33Z</dcterms:modified>
</cp:coreProperties>
</file>