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0747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 ABOUT PROTEINS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 1:  Molecular Basis of Ineritance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Antiparallel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One strand (5’à 3’), other strand runs in opposite, upside-down direction (3’ à 5’)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775" y="2283198"/>
            <a:ext cx="5314950" cy="28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 Comparison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Prokaryotes	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DD8047"/>
                </a:solidFill>
              </a:rPr>
              <a:t>¨</a:t>
            </a:r>
            <a:r>
              <a:rPr lang="en" sz="2000">
                <a:solidFill>
                  <a:schemeClr val="dk1"/>
                </a:solidFill>
              </a:rPr>
              <a:t>Double-stranded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DD8047"/>
                </a:solidFill>
              </a:rPr>
              <a:t>¨</a:t>
            </a:r>
            <a:r>
              <a:rPr lang="en" sz="2000">
                <a:solidFill>
                  <a:schemeClr val="dk1"/>
                </a:solidFill>
              </a:rPr>
              <a:t>Circular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DD8047"/>
                </a:solidFill>
              </a:rPr>
              <a:t>¨</a:t>
            </a:r>
            <a:r>
              <a:rPr lang="en" sz="2000">
                <a:solidFill>
                  <a:schemeClr val="dk1"/>
                </a:solidFill>
              </a:rPr>
              <a:t>One chromosome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DD8047"/>
                </a:solidFill>
              </a:rPr>
              <a:t>¨</a:t>
            </a:r>
            <a:r>
              <a:rPr lang="en" sz="2000">
                <a:solidFill>
                  <a:schemeClr val="dk1"/>
                </a:solidFill>
              </a:rPr>
              <a:t>In cytoplasm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DD8047"/>
                </a:solidFill>
              </a:rPr>
              <a:t>¨</a:t>
            </a:r>
            <a:r>
              <a:rPr lang="en" sz="2000">
                <a:solidFill>
                  <a:schemeClr val="dk1"/>
                </a:solidFill>
              </a:rPr>
              <a:t>No histones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DD8047"/>
                </a:solidFill>
              </a:rPr>
              <a:t>¨</a:t>
            </a:r>
            <a:r>
              <a:rPr lang="en" sz="2000">
                <a:solidFill>
                  <a:schemeClr val="dk1"/>
                </a:solidFill>
              </a:rPr>
              <a:t>Supercoiled DNA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Eukaryotes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D8047"/>
                </a:solidFill>
              </a:rPr>
              <a:t>¨</a:t>
            </a:r>
            <a:r>
              <a:rPr lang="en" sz="1800">
                <a:solidFill>
                  <a:schemeClr val="dk1"/>
                </a:solidFill>
              </a:rPr>
              <a:t>Double-stranded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D8047"/>
                </a:solidFill>
              </a:rPr>
              <a:t>¨</a:t>
            </a:r>
            <a:r>
              <a:rPr lang="en" sz="1800">
                <a:solidFill>
                  <a:schemeClr val="dk1"/>
                </a:solidFill>
              </a:rPr>
              <a:t>Linear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D8047"/>
                </a:solidFill>
              </a:rPr>
              <a:t>¨</a:t>
            </a:r>
            <a:r>
              <a:rPr lang="en" sz="1800">
                <a:solidFill>
                  <a:schemeClr val="dk1"/>
                </a:solidFill>
              </a:rPr>
              <a:t>Usually 1+ chromosomes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D8047"/>
                </a:solidFill>
              </a:rPr>
              <a:t>¨</a:t>
            </a:r>
            <a:r>
              <a:rPr lang="en" sz="1800">
                <a:solidFill>
                  <a:schemeClr val="dk1"/>
                </a:solidFill>
              </a:rPr>
              <a:t>In nucleus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DD8047"/>
                </a:solidFill>
              </a:rPr>
              <a:t>¨</a:t>
            </a:r>
            <a:r>
              <a:rPr lang="en" sz="1800">
                <a:solidFill>
                  <a:schemeClr val="dk1"/>
                </a:solidFill>
              </a:rPr>
              <a:t>DNA wrapped around histones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    (proteins)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D8047"/>
                </a:solidFill>
              </a:rPr>
              <a:t>¨</a:t>
            </a:r>
            <a:r>
              <a:rPr lang="en" sz="1800">
                <a:solidFill>
                  <a:schemeClr val="dk1"/>
                </a:solidFill>
              </a:rPr>
              <a:t>Forms chromatin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Replication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425" y="269826"/>
            <a:ext cx="4016299" cy="452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Meselson and Stahl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950" y="1437800"/>
            <a:ext cx="59817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162" y="685800"/>
            <a:ext cx="501967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Major Steps of Replication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1.</a:t>
            </a:r>
            <a:r>
              <a:rPr lang="en" sz="2000" b="1" u="sng">
                <a:solidFill>
                  <a:srgbClr val="FF0000"/>
                </a:solidFill>
              </a:rPr>
              <a:t>Helicase</a:t>
            </a:r>
            <a:r>
              <a:rPr lang="en" sz="2000" b="1">
                <a:solidFill>
                  <a:srgbClr val="FF0000"/>
                </a:solidFill>
              </a:rPr>
              <a:t>:</a:t>
            </a:r>
            <a:r>
              <a:rPr lang="en" sz="2000">
                <a:solidFill>
                  <a:srgbClr val="FF6600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unwinds DNA at </a:t>
            </a:r>
            <a:r>
              <a:rPr lang="en" sz="2000" i="1">
                <a:solidFill>
                  <a:srgbClr val="0000FF"/>
                </a:solidFill>
              </a:rPr>
              <a:t>origins of replication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2.Initiation proteins separate 2 strands à forms </a:t>
            </a:r>
            <a:r>
              <a:rPr lang="en" sz="2000" i="1">
                <a:solidFill>
                  <a:srgbClr val="0000FF"/>
                </a:solidFill>
              </a:rPr>
              <a:t>replication bubble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3.</a:t>
            </a:r>
            <a:r>
              <a:rPr lang="en" sz="2000" b="1" u="sng">
                <a:solidFill>
                  <a:srgbClr val="FF0000"/>
                </a:solidFill>
              </a:rPr>
              <a:t>Primase</a:t>
            </a:r>
            <a:r>
              <a:rPr lang="en" sz="2000" b="1">
                <a:solidFill>
                  <a:srgbClr val="FF0000"/>
                </a:solidFill>
              </a:rPr>
              <a:t>: </a:t>
            </a:r>
            <a:r>
              <a:rPr lang="en" sz="2000">
                <a:solidFill>
                  <a:schemeClr val="dk1"/>
                </a:solidFill>
              </a:rPr>
              <a:t>puts down RNA primer to start replication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4.</a:t>
            </a:r>
            <a:r>
              <a:rPr lang="en" sz="2000" b="1" u="sng">
                <a:solidFill>
                  <a:srgbClr val="FF0000"/>
                </a:solidFill>
              </a:rPr>
              <a:t>DNA polymerase III</a:t>
            </a:r>
            <a:r>
              <a:rPr lang="en" sz="2000" b="1">
                <a:solidFill>
                  <a:srgbClr val="FF0000"/>
                </a:solidFill>
              </a:rPr>
              <a:t>: </a:t>
            </a:r>
            <a:r>
              <a:rPr lang="en" sz="2000">
                <a:solidFill>
                  <a:schemeClr val="dk1"/>
                </a:solidFill>
              </a:rPr>
              <a:t>adds complimentary bases to </a:t>
            </a:r>
            <a:r>
              <a:rPr lang="en" sz="2000" i="1">
                <a:solidFill>
                  <a:srgbClr val="0000FF"/>
                </a:solidFill>
              </a:rPr>
              <a:t>leading strand </a:t>
            </a:r>
            <a:r>
              <a:rPr lang="en" sz="2000">
                <a:solidFill>
                  <a:schemeClr val="dk1"/>
                </a:solidFill>
              </a:rPr>
              <a:t>(new DNA is made 5’ à 3’)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5.</a:t>
            </a:r>
            <a:r>
              <a:rPr lang="en" sz="2000" i="1">
                <a:solidFill>
                  <a:srgbClr val="0000FF"/>
                </a:solidFill>
              </a:rPr>
              <a:t>Lagging strand </a:t>
            </a:r>
            <a:r>
              <a:rPr lang="en" sz="2000">
                <a:solidFill>
                  <a:schemeClr val="dk1"/>
                </a:solidFill>
              </a:rPr>
              <a:t>grows in 3’à5’ direction by the addition of </a:t>
            </a:r>
            <a:r>
              <a:rPr lang="en" sz="2000" i="1">
                <a:solidFill>
                  <a:srgbClr val="0000FF"/>
                </a:solidFill>
              </a:rPr>
              <a:t>Okazaki fragments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6.</a:t>
            </a:r>
            <a:r>
              <a:rPr lang="en" sz="2000" b="1" u="sng">
                <a:solidFill>
                  <a:srgbClr val="FF0000"/>
                </a:solidFill>
              </a:rPr>
              <a:t>DNA polymerase I</a:t>
            </a:r>
            <a:r>
              <a:rPr lang="en" sz="2000" b="1">
                <a:solidFill>
                  <a:srgbClr val="FF0000"/>
                </a:solidFill>
              </a:rPr>
              <a:t>: </a:t>
            </a:r>
            <a:r>
              <a:rPr lang="en" sz="2000">
                <a:solidFill>
                  <a:schemeClr val="dk1"/>
                </a:solidFill>
              </a:rPr>
              <a:t>replaces RNA primers with DNA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7.</a:t>
            </a:r>
            <a:r>
              <a:rPr lang="en" sz="2000" b="1" u="sng">
                <a:solidFill>
                  <a:srgbClr val="FF0000"/>
                </a:solidFill>
              </a:rPr>
              <a:t>DNA ligase</a:t>
            </a:r>
            <a:r>
              <a:rPr lang="en" sz="2000" b="1">
                <a:solidFill>
                  <a:srgbClr val="FF0000"/>
                </a:solidFill>
              </a:rPr>
              <a:t>: </a:t>
            </a:r>
            <a:r>
              <a:rPr lang="en" sz="2000">
                <a:solidFill>
                  <a:schemeClr val="dk1"/>
                </a:solidFill>
              </a:rPr>
              <a:t>seals fragments together</a:t>
            </a:r>
            <a:r>
              <a:rPr lang="en" sz="2400">
                <a:solidFill>
                  <a:schemeClr val="dk1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304800"/>
            <a:ext cx="61341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Leading vs Lagging Strand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400" y="1430375"/>
            <a:ext cx="59626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823912"/>
            <a:ext cx="66294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Proofreading and Repair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900">
                <a:solidFill>
                  <a:schemeClr val="dk1"/>
                </a:solidFill>
              </a:rPr>
              <a:t>DNA polymerases proofread as bases added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900" u="sng">
                <a:solidFill>
                  <a:srgbClr val="0070C0"/>
                </a:solidFill>
              </a:rPr>
              <a:t>Mismatch repair</a:t>
            </a:r>
            <a:r>
              <a:rPr lang="en" sz="2900">
                <a:solidFill>
                  <a:schemeClr val="dk1"/>
                </a:solidFill>
              </a:rPr>
              <a:t>: special enzymes fix incorrect pairings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900" u="sng">
                <a:solidFill>
                  <a:srgbClr val="0070C0"/>
                </a:solidFill>
              </a:rPr>
              <a:t>Nucleotide excision repair</a:t>
            </a:r>
            <a:r>
              <a:rPr lang="en" sz="2900">
                <a:solidFill>
                  <a:srgbClr val="0070C0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2600" b="1" u="sng">
                <a:solidFill>
                  <a:srgbClr val="FF0000"/>
                </a:solidFill>
              </a:rPr>
              <a:t>Nucleases</a:t>
            </a:r>
            <a:r>
              <a:rPr lang="en" sz="2600">
                <a:solidFill>
                  <a:schemeClr val="dk1"/>
                </a:solidFill>
              </a:rPr>
              <a:t> cut damaged DNA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2600">
                <a:solidFill>
                  <a:schemeClr val="dk1"/>
                </a:solidFill>
              </a:rPr>
              <a:t>DNA poly and ligase fill in gaps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Frederick Griffith (1928)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1124650"/>
            <a:ext cx="50292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at 5’ End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DD8047"/>
                </a:solidFill>
              </a:rPr>
              <a:t>¨</a:t>
            </a:r>
            <a:r>
              <a:rPr lang="en" sz="2600">
                <a:solidFill>
                  <a:schemeClr val="dk1"/>
                </a:solidFill>
              </a:rPr>
              <a:t>DNA poly only adds nucleotides to 3’ end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DD8047"/>
                </a:solidFill>
              </a:rPr>
              <a:t>¨</a:t>
            </a:r>
            <a:r>
              <a:rPr lang="en" sz="2600">
                <a:solidFill>
                  <a:schemeClr val="dk1"/>
                </a:solidFill>
              </a:rPr>
              <a:t>No way to complete 5’ ends of daughter strands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DD8047"/>
                </a:solidFill>
              </a:rPr>
              <a:t>¨</a:t>
            </a:r>
            <a:r>
              <a:rPr lang="en" sz="2600">
                <a:solidFill>
                  <a:schemeClr val="dk1"/>
                </a:solidFill>
              </a:rPr>
              <a:t>Over many replications, DNA strands will grow shorter and shorter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975" y="582450"/>
            <a:ext cx="36576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Telemeres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4792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600">
                <a:solidFill>
                  <a:srgbClr val="DD8047"/>
                </a:solidFill>
              </a:rPr>
              <a:t>¨</a:t>
            </a:r>
            <a:r>
              <a:rPr lang="en" sz="2100">
                <a:solidFill>
                  <a:schemeClr val="dk1"/>
                </a:solidFill>
              </a:rPr>
              <a:t>Telomeres “cap” ends of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chemeClr val="dk1"/>
                </a:solidFill>
              </a:rPr>
              <a:t>  DNA to postpone erosion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chemeClr val="dk1"/>
                </a:solidFill>
              </a:rPr>
              <a:t>  of genes at ends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  (TTAGGG)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DD8047"/>
                </a:solidFill>
              </a:rPr>
              <a:t>¨</a:t>
            </a:r>
            <a:r>
              <a:rPr lang="en" sz="2100" b="1" u="sng">
                <a:solidFill>
                  <a:srgbClr val="FF0000"/>
                </a:solidFill>
              </a:rPr>
              <a:t>Telomerase</a:t>
            </a:r>
            <a:r>
              <a:rPr lang="en" sz="2100">
                <a:solidFill>
                  <a:schemeClr val="dk1"/>
                </a:solidFill>
              </a:rPr>
              <a:t>: enzyme that adds to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  telomeres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94B6D2"/>
                </a:solidFill>
              </a:rPr>
              <a:t>¤</a:t>
            </a:r>
            <a:r>
              <a:rPr lang="en" sz="2100">
                <a:solidFill>
                  <a:schemeClr val="dk1"/>
                </a:solidFill>
              </a:rPr>
              <a:t>Eukaryotic germ cells, cancer cells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62" y="1604850"/>
            <a:ext cx="425767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 ABOUT PROTEINS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 2:  GENE TO PROTEIN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003600"/>
            <a:ext cx="8229600" cy="392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727CA3"/>
                </a:solidFill>
              </a:rPr>
              <a:t>}</a:t>
            </a:r>
            <a:r>
              <a:rPr lang="en" sz="2400" u="sng">
                <a:solidFill>
                  <a:schemeClr val="dk1"/>
                </a:solidFill>
              </a:rPr>
              <a:t>Old idea</a:t>
            </a:r>
            <a:r>
              <a:rPr lang="en" sz="2400">
                <a:solidFill>
                  <a:schemeClr val="dk1"/>
                </a:solidFill>
              </a:rPr>
              <a:t>: </a:t>
            </a:r>
            <a:r>
              <a:rPr lang="en" sz="2400" i="1">
                <a:solidFill>
                  <a:srgbClr val="0070C0"/>
                </a:solidFill>
              </a:rPr>
              <a:t>one gene-one enzyme hypothesis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9FB8CD"/>
                </a:solidFill>
              </a:rPr>
              <a:t>  </a:t>
            </a:r>
            <a:r>
              <a:rPr lang="en" sz="2400">
                <a:solidFill>
                  <a:srgbClr val="464653"/>
                </a:solidFill>
              </a:rPr>
              <a:t>Proposed by Beadle &amp; Tatum – mutant mold experiments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 Function of a gene = dictate production of specific enzyme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rgbClr val="727CA3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727CA3"/>
                </a:solidFill>
              </a:rPr>
              <a:t>}</a:t>
            </a:r>
            <a:r>
              <a:rPr lang="en" sz="2400" u="sng">
                <a:solidFill>
                  <a:schemeClr val="dk1"/>
                </a:solidFill>
              </a:rPr>
              <a:t>Newer idea</a:t>
            </a:r>
            <a:r>
              <a:rPr lang="en" sz="2400">
                <a:solidFill>
                  <a:schemeClr val="dk1"/>
                </a:solidFill>
              </a:rPr>
              <a:t>: </a:t>
            </a:r>
            <a:r>
              <a:rPr lang="en" sz="2400" i="1">
                <a:solidFill>
                  <a:srgbClr val="0070C0"/>
                </a:solidFill>
              </a:rPr>
              <a:t>one gene-one </a:t>
            </a:r>
            <a:r>
              <a:rPr lang="en" sz="2400" i="1" u="sng">
                <a:solidFill>
                  <a:srgbClr val="0070C0"/>
                </a:solidFill>
              </a:rPr>
              <a:t>polypeptide</a:t>
            </a:r>
            <a:r>
              <a:rPr lang="en" sz="2400">
                <a:solidFill>
                  <a:srgbClr val="0070C0"/>
                </a:solidFill>
              </a:rPr>
              <a:t> </a:t>
            </a:r>
            <a:r>
              <a:rPr lang="en" sz="2400" i="1">
                <a:solidFill>
                  <a:srgbClr val="0070C0"/>
                </a:solidFill>
              </a:rPr>
              <a:t>hypothesis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rgbClr val="727CA3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>
                <a:solidFill>
                  <a:schemeClr val="dk1"/>
                </a:solidFill>
              </a:rPr>
              <a:t>Most accurate</a:t>
            </a:r>
            <a:r>
              <a:rPr lang="en" sz="2400">
                <a:solidFill>
                  <a:schemeClr val="dk1"/>
                </a:solidFill>
              </a:rPr>
              <a:t>: </a:t>
            </a:r>
            <a:r>
              <a:rPr lang="en" sz="2400" i="1">
                <a:solidFill>
                  <a:srgbClr val="0070C0"/>
                </a:solidFill>
              </a:rPr>
              <a:t>one gene-one RNA molecule (which can be translated into a polypeptide)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 Expression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Flow of Genetic Information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727CA3"/>
                </a:solidFill>
              </a:rPr>
              <a:t>}</a:t>
            </a:r>
            <a:r>
              <a:rPr lang="en" sz="2800" i="1">
                <a:solidFill>
                  <a:srgbClr val="0000FF"/>
                </a:solidFill>
              </a:rPr>
              <a:t>Central Dogma: </a:t>
            </a:r>
            <a:r>
              <a:rPr lang="en" sz="2800">
                <a:solidFill>
                  <a:schemeClr val="dk1"/>
                </a:solidFill>
              </a:rPr>
              <a:t>DNA à RNA à protein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9FB8CD"/>
                </a:solidFill>
              </a:rPr>
              <a:t>}</a:t>
            </a:r>
            <a:r>
              <a:rPr lang="en" sz="2800" b="1">
                <a:solidFill>
                  <a:srgbClr val="C00000"/>
                </a:solidFill>
              </a:rPr>
              <a:t>Transcription</a:t>
            </a:r>
            <a:r>
              <a:rPr lang="en" sz="2800">
                <a:solidFill>
                  <a:srgbClr val="464653"/>
                </a:solidFill>
              </a:rPr>
              <a:t>: DNA à RNA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9FB8CD"/>
                </a:solidFill>
              </a:rPr>
              <a:t>}</a:t>
            </a:r>
            <a:r>
              <a:rPr lang="en" sz="2800" b="1">
                <a:solidFill>
                  <a:srgbClr val="C00000"/>
                </a:solidFill>
              </a:rPr>
              <a:t>Translation</a:t>
            </a:r>
            <a:r>
              <a:rPr lang="en" sz="2800">
                <a:solidFill>
                  <a:srgbClr val="464653"/>
                </a:solidFill>
              </a:rPr>
              <a:t>: RNA à protein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BCBCBC"/>
                </a:solidFill>
              </a:rPr>
              <a:t>}</a:t>
            </a:r>
            <a:r>
              <a:rPr lang="en" sz="2800">
                <a:solidFill>
                  <a:schemeClr val="dk1"/>
                </a:solidFill>
              </a:rPr>
              <a:t>Ribosome = site of translation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62" y="3912450"/>
            <a:ext cx="64103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12" y="461962"/>
            <a:ext cx="665797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 vs RNA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DNA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Nucleic acid composed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  of nucleotides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Double-stranded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Deoxyribose=sugar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Thymine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Template for individual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RNA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Nucleic acid composed of nucleotides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Single-stranded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Ribose=sugar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Uracil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Many different roles!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-8254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RNA Roles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774850"/>
            <a:ext cx="8229600" cy="41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1.</a:t>
            </a:r>
            <a:r>
              <a:rPr lang="en" sz="1800">
                <a:solidFill>
                  <a:srgbClr val="0070C0"/>
                </a:solidFill>
              </a:rPr>
              <a:t>pre-mRNA</a:t>
            </a:r>
            <a:r>
              <a:rPr lang="en" sz="1800">
                <a:solidFill>
                  <a:schemeClr val="dk1"/>
                </a:solidFill>
              </a:rPr>
              <a:t>=precursor to mRNA, newly transcribed and not edited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2.</a:t>
            </a:r>
            <a:r>
              <a:rPr lang="en" sz="1800">
                <a:solidFill>
                  <a:srgbClr val="0070C0"/>
                </a:solidFill>
              </a:rPr>
              <a:t>mRNA</a:t>
            </a:r>
            <a:r>
              <a:rPr lang="en" sz="1800">
                <a:solidFill>
                  <a:schemeClr val="dk1"/>
                </a:solidFill>
              </a:rPr>
              <a:t>= the edited version; carries the code from DNA that specifies amino acids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3.</a:t>
            </a:r>
            <a:r>
              <a:rPr lang="en" sz="1800">
                <a:solidFill>
                  <a:srgbClr val="0070C0"/>
                </a:solidFill>
              </a:rPr>
              <a:t>tRNA</a:t>
            </a:r>
            <a:r>
              <a:rPr lang="en" sz="1800">
                <a:solidFill>
                  <a:schemeClr val="dk1"/>
                </a:solidFill>
              </a:rPr>
              <a:t>= carries a specific amino acid to ribosome based on its anticodon to mRNA codon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4.</a:t>
            </a:r>
            <a:r>
              <a:rPr lang="en" sz="1800">
                <a:solidFill>
                  <a:srgbClr val="0070C0"/>
                </a:solidFill>
              </a:rPr>
              <a:t>rRNA</a:t>
            </a:r>
            <a:r>
              <a:rPr lang="en" sz="1800">
                <a:solidFill>
                  <a:schemeClr val="dk1"/>
                </a:solidFill>
              </a:rPr>
              <a:t>= makes up 60% of the ribosome; site of protein synthesis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5.</a:t>
            </a:r>
            <a:r>
              <a:rPr lang="en" sz="1800">
                <a:solidFill>
                  <a:srgbClr val="0070C0"/>
                </a:solidFill>
              </a:rPr>
              <a:t>snRNA</a:t>
            </a:r>
            <a:r>
              <a:rPr lang="en" sz="1800">
                <a:solidFill>
                  <a:schemeClr val="dk1"/>
                </a:solidFill>
              </a:rPr>
              <a:t>=small nuclear RNA; part of a spliceosome.  Has structural and catalytic roles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6.</a:t>
            </a:r>
            <a:r>
              <a:rPr lang="en" sz="1800">
                <a:solidFill>
                  <a:srgbClr val="0070C0"/>
                </a:solidFill>
              </a:rPr>
              <a:t>srpRNA</a:t>
            </a:r>
            <a:r>
              <a:rPr lang="en" sz="1800">
                <a:solidFill>
                  <a:schemeClr val="dk1"/>
                </a:solidFill>
              </a:rPr>
              <a:t>=a signal recognition particle that binds to signal peptides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7.</a:t>
            </a:r>
            <a:r>
              <a:rPr lang="en" sz="1800">
                <a:solidFill>
                  <a:srgbClr val="0070C0"/>
                </a:solidFill>
              </a:rPr>
              <a:t>RNAi</a:t>
            </a:r>
            <a:r>
              <a:rPr lang="en" sz="1800">
                <a:solidFill>
                  <a:schemeClr val="dk1"/>
                </a:solidFill>
              </a:rPr>
              <a:t>= interference RNA; a regulatory molecule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8.</a:t>
            </a:r>
            <a:r>
              <a:rPr lang="en" sz="1800">
                <a:solidFill>
                  <a:srgbClr val="3366FF"/>
                </a:solidFill>
              </a:rPr>
              <a:t>ribozyme</a:t>
            </a:r>
            <a:r>
              <a:rPr lang="en" sz="1800">
                <a:solidFill>
                  <a:schemeClr val="dk1"/>
                </a:solidFill>
              </a:rPr>
              <a:t>= RNA molecule that functions as an enzyme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Genetic Code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For each gene, one DNA strand is the </a:t>
            </a:r>
            <a:r>
              <a:rPr lang="en" sz="2400" b="1">
                <a:solidFill>
                  <a:srgbClr val="C00000"/>
                </a:solidFill>
              </a:rPr>
              <a:t>template strand 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mRNA (5’ à 3’) complementary to template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mRNA triplets (</a:t>
            </a:r>
            <a:r>
              <a:rPr lang="en" sz="2400" b="1">
                <a:solidFill>
                  <a:srgbClr val="C00000"/>
                </a:solidFill>
              </a:rPr>
              <a:t>codons</a:t>
            </a:r>
            <a:r>
              <a:rPr lang="en" sz="2400">
                <a:solidFill>
                  <a:schemeClr val="dk1"/>
                </a:solidFill>
              </a:rPr>
              <a:t>) code for amino acids in polypeptide chain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000" y="287162"/>
            <a:ext cx="394335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u="sng">
                <a:solidFill>
                  <a:srgbClr val="0070C0"/>
                </a:solidFill>
              </a:rPr>
              <a:t>Transcription unit</a:t>
            </a:r>
            <a:r>
              <a:rPr lang="en" sz="2200">
                <a:solidFill>
                  <a:srgbClr val="464653"/>
                </a:solidFill>
              </a:rPr>
              <a:t>: stretch of DNA that codes for a polypeptide or RNA (eg. tRNA, rRNA)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 u="sng">
                <a:solidFill>
                  <a:srgbClr val="C00000"/>
                </a:solidFill>
              </a:rPr>
              <a:t>RNA polymerase</a:t>
            </a:r>
            <a:r>
              <a:rPr lang="en" sz="2200">
                <a:solidFill>
                  <a:srgbClr val="C00000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9FB8CD"/>
                </a:solidFill>
              </a:rPr>
              <a:t>}</a:t>
            </a:r>
            <a:r>
              <a:rPr lang="en" sz="2200">
                <a:solidFill>
                  <a:srgbClr val="464653"/>
                </a:solidFill>
              </a:rPr>
              <a:t>Separates DNA strands and transcribes mRNA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9FB8CD"/>
                </a:solidFill>
              </a:rPr>
              <a:t>}</a:t>
            </a:r>
            <a:r>
              <a:rPr lang="en" sz="2200">
                <a:solidFill>
                  <a:srgbClr val="464653"/>
                </a:solidFill>
              </a:rPr>
              <a:t>mRNA elongates in 5’ à 3’ direction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9FB8CD"/>
                </a:solidFill>
              </a:rPr>
              <a:t>}</a:t>
            </a:r>
            <a:r>
              <a:rPr lang="en" sz="2200" b="1">
                <a:solidFill>
                  <a:srgbClr val="0070C0"/>
                </a:solidFill>
              </a:rPr>
              <a:t>Uracil (U) </a:t>
            </a:r>
            <a:r>
              <a:rPr lang="en" sz="2200">
                <a:solidFill>
                  <a:srgbClr val="464653"/>
                </a:solidFill>
              </a:rPr>
              <a:t>replaces thymine (T) when pairing to adenine (A)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9FB8CD"/>
                </a:solidFill>
              </a:rPr>
              <a:t>}</a:t>
            </a:r>
            <a:r>
              <a:rPr lang="en" sz="2200">
                <a:solidFill>
                  <a:srgbClr val="464653"/>
                </a:solidFill>
              </a:rPr>
              <a:t>Attaches to </a:t>
            </a:r>
            <a:r>
              <a:rPr lang="en" sz="2200" b="1" u="sng">
                <a:solidFill>
                  <a:srgbClr val="0070C0"/>
                </a:solidFill>
              </a:rPr>
              <a:t>promoter</a:t>
            </a:r>
            <a:r>
              <a:rPr lang="en" sz="2200">
                <a:solidFill>
                  <a:srgbClr val="464653"/>
                </a:solidFill>
              </a:rPr>
              <a:t> (start of gene) and stops at </a:t>
            </a:r>
            <a:r>
              <a:rPr lang="en" sz="2200" b="1" u="sng">
                <a:solidFill>
                  <a:srgbClr val="0070C0"/>
                </a:solidFill>
              </a:rPr>
              <a:t>terminator</a:t>
            </a:r>
            <a:r>
              <a:rPr lang="en" sz="2200">
                <a:solidFill>
                  <a:srgbClr val="464653"/>
                </a:solidFill>
              </a:rPr>
              <a:t> (end of gene)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Hershey and Chase (1952)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600" y="1200150"/>
            <a:ext cx="5585950" cy="38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u="sng"/>
              <a:t>Initiation in </a:t>
            </a:r>
            <a:r>
              <a:rPr lang="en" sz="2200" u="sng">
                <a:solidFill>
                  <a:schemeClr val="dk1"/>
                </a:solidFill>
              </a:rPr>
              <a:t>Eukaryotes: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070C0"/>
                </a:solidFill>
              </a:rPr>
              <a:t>TATA box </a:t>
            </a:r>
            <a:r>
              <a:rPr lang="en" sz="2200">
                <a:solidFill>
                  <a:schemeClr val="dk1"/>
                </a:solidFill>
              </a:rPr>
              <a:t>= DNA sequence (TATAAAA) </a:t>
            </a:r>
            <a:r>
              <a:rPr lang="en" sz="2200" i="1">
                <a:solidFill>
                  <a:schemeClr val="dk1"/>
                </a:solidFill>
              </a:rPr>
              <a:t>upstream</a:t>
            </a:r>
            <a:r>
              <a:rPr lang="en" sz="2200">
                <a:solidFill>
                  <a:schemeClr val="dk1"/>
                </a:solidFill>
              </a:rPr>
              <a:t> from </a:t>
            </a:r>
            <a:r>
              <a:rPr lang="en" sz="2200" b="1">
                <a:solidFill>
                  <a:srgbClr val="0070C0"/>
                </a:solidFill>
              </a:rPr>
              <a:t>promoter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070C0"/>
                </a:solidFill>
              </a:rPr>
              <a:t>Transcription factors </a:t>
            </a:r>
            <a:r>
              <a:rPr lang="en" sz="2200">
                <a:solidFill>
                  <a:schemeClr val="dk1"/>
                </a:solidFill>
              </a:rPr>
              <a:t>must</a:t>
            </a:r>
            <a:r>
              <a:rPr lang="en" sz="2200" b="1">
                <a:solidFill>
                  <a:srgbClr val="0070C0"/>
                </a:solidFill>
              </a:rPr>
              <a:t> </a:t>
            </a:r>
            <a:r>
              <a:rPr lang="en" sz="2200">
                <a:solidFill>
                  <a:schemeClr val="dk1"/>
                </a:solidFill>
              </a:rPr>
              <a:t>recognize TATA box before RNA polymerase can bind to DNA promoter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62" y="100000"/>
            <a:ext cx="4086225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Elongation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375" y="125250"/>
            <a:ext cx="337185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50" y="2113037"/>
            <a:ext cx="310515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5005500" y="2697200"/>
            <a:ext cx="3788699" cy="18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 b="1">
                <a:solidFill>
                  <a:srgbClr val="FF0000"/>
                </a:solidFill>
              </a:rPr>
              <a:t>RNA polymerase </a:t>
            </a:r>
            <a:r>
              <a:rPr lang="en" sz="1800">
                <a:solidFill>
                  <a:schemeClr val="dk1"/>
                </a:solidFill>
              </a:rPr>
              <a:t>adds RNA nucleotides to the 3’ end of the growing chain (A-U, G-C)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Termination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RNA polymerase transcribes a </a:t>
            </a:r>
            <a:r>
              <a:rPr lang="en" sz="2400" b="1">
                <a:solidFill>
                  <a:srgbClr val="0070C0"/>
                </a:solidFill>
              </a:rPr>
              <a:t>terminator</a:t>
            </a:r>
            <a:r>
              <a:rPr lang="en" sz="2400" b="1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sequence in DNA, then mRNA and polymerase detach.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It is now called </a:t>
            </a:r>
            <a:r>
              <a:rPr lang="en" sz="2400" b="1">
                <a:solidFill>
                  <a:srgbClr val="0070C0"/>
                </a:solidFill>
              </a:rPr>
              <a:t>pre-mRNA</a:t>
            </a:r>
            <a:r>
              <a:rPr lang="en" sz="2400">
                <a:solidFill>
                  <a:schemeClr val="dk1"/>
                </a:solidFill>
              </a:rPr>
              <a:t> for </a:t>
            </a:r>
            <a:r>
              <a:rPr lang="en" sz="2400" u="sng">
                <a:solidFill>
                  <a:schemeClr val="dk1"/>
                </a:solidFill>
              </a:rPr>
              <a:t>eukaryotes</a:t>
            </a:r>
            <a:r>
              <a:rPr lang="en" sz="2400">
                <a:solidFill>
                  <a:schemeClr val="dk1"/>
                </a:solidFill>
              </a:rPr>
              <a:t>.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dk1"/>
                </a:solidFill>
              </a:rPr>
              <a:t>Prokaryotes</a:t>
            </a:r>
            <a:r>
              <a:rPr lang="en" sz="2400">
                <a:solidFill>
                  <a:schemeClr val="dk1"/>
                </a:solidFill>
              </a:rPr>
              <a:t> = mRNA ready for use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787" y="308162"/>
            <a:ext cx="360997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RNA Modificatoion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727CA3"/>
                </a:solidFill>
              </a:rPr>
              <a:t>}</a:t>
            </a:r>
            <a:r>
              <a:rPr lang="en" sz="2800" b="1" u="sng">
                <a:solidFill>
                  <a:srgbClr val="0070C0"/>
                </a:solidFill>
              </a:rPr>
              <a:t>5’ cap</a:t>
            </a:r>
            <a:r>
              <a:rPr lang="en" sz="2800" b="1">
                <a:solidFill>
                  <a:srgbClr val="0070C0"/>
                </a:solidFill>
              </a:rPr>
              <a:t> </a:t>
            </a:r>
            <a:r>
              <a:rPr lang="en" sz="2800">
                <a:solidFill>
                  <a:schemeClr val="dk1"/>
                </a:solidFill>
              </a:rPr>
              <a:t>(modified guanine) and 3’ </a:t>
            </a:r>
            <a:r>
              <a:rPr lang="en" sz="2800" b="1" u="sng">
                <a:solidFill>
                  <a:srgbClr val="0070C0"/>
                </a:solidFill>
              </a:rPr>
              <a:t>poly-A tail</a:t>
            </a:r>
            <a:r>
              <a:rPr lang="en" sz="2800" b="1">
                <a:solidFill>
                  <a:srgbClr val="464653"/>
                </a:solidFill>
              </a:rPr>
              <a:t> </a:t>
            </a:r>
            <a:r>
              <a:rPr lang="en" sz="2800">
                <a:solidFill>
                  <a:schemeClr val="dk1"/>
                </a:solidFill>
              </a:rPr>
              <a:t>(50-520 A’s)</a:t>
            </a:r>
            <a:r>
              <a:rPr lang="en" sz="2800" b="1">
                <a:solidFill>
                  <a:srgbClr val="464653"/>
                </a:solidFill>
              </a:rPr>
              <a:t> </a:t>
            </a:r>
            <a:r>
              <a:rPr lang="en" sz="2800">
                <a:solidFill>
                  <a:schemeClr val="dk1"/>
                </a:solidFill>
              </a:rPr>
              <a:t>are added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>
              <a:solidFill>
                <a:srgbClr val="727CA3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>
              <a:solidFill>
                <a:srgbClr val="727CA3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>
              <a:solidFill>
                <a:srgbClr val="727CA3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727CA3"/>
                </a:solidFill>
              </a:rPr>
              <a:t>}</a:t>
            </a:r>
            <a:r>
              <a:rPr lang="en" sz="2800">
                <a:solidFill>
                  <a:schemeClr val="dk1"/>
                </a:solidFill>
              </a:rPr>
              <a:t>Help </a:t>
            </a:r>
            <a:r>
              <a:rPr lang="en" sz="2800" u="sng">
                <a:solidFill>
                  <a:schemeClr val="dk1"/>
                </a:solidFill>
              </a:rPr>
              <a:t>export from nucleus</a:t>
            </a:r>
            <a:r>
              <a:rPr lang="en" sz="2800">
                <a:solidFill>
                  <a:schemeClr val="dk1"/>
                </a:solidFill>
              </a:rPr>
              <a:t>, </a:t>
            </a:r>
            <a:r>
              <a:rPr lang="en" sz="2800" u="sng">
                <a:solidFill>
                  <a:schemeClr val="dk1"/>
                </a:solidFill>
              </a:rPr>
              <a:t>protect from enzyme degradation</a:t>
            </a:r>
            <a:r>
              <a:rPr lang="en" sz="2800">
                <a:solidFill>
                  <a:schemeClr val="dk1"/>
                </a:solidFill>
              </a:rPr>
              <a:t>, </a:t>
            </a:r>
            <a:r>
              <a:rPr lang="en" sz="2800" u="sng">
                <a:solidFill>
                  <a:schemeClr val="dk1"/>
                </a:solidFill>
              </a:rPr>
              <a:t>attach to ribosomes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37" y="2429575"/>
            <a:ext cx="641032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RNA Splicing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>
                <a:solidFill>
                  <a:schemeClr val="dk1"/>
                </a:solidFill>
              </a:rPr>
              <a:t>Pre-mRNA has </a:t>
            </a:r>
            <a:r>
              <a:rPr lang="en" sz="2600" b="1">
                <a:solidFill>
                  <a:srgbClr val="0070C0"/>
                </a:solidFill>
              </a:rPr>
              <a:t>introns</a:t>
            </a:r>
            <a:r>
              <a:rPr lang="en" sz="2600">
                <a:solidFill>
                  <a:schemeClr val="dk1"/>
                </a:solidFill>
              </a:rPr>
              <a:t> (noncoding sequences) and </a:t>
            </a:r>
            <a:r>
              <a:rPr lang="en" sz="2600" b="1">
                <a:solidFill>
                  <a:srgbClr val="0070C0"/>
                </a:solidFill>
              </a:rPr>
              <a:t>exons</a:t>
            </a:r>
            <a:r>
              <a:rPr lang="en" sz="2600">
                <a:solidFill>
                  <a:schemeClr val="dk1"/>
                </a:solidFill>
              </a:rPr>
              <a:t> (codes for amino acids)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600" b="1" u="sng">
                <a:solidFill>
                  <a:srgbClr val="0070C0"/>
                </a:solidFill>
              </a:rPr>
              <a:t>Splicing</a:t>
            </a:r>
            <a:r>
              <a:rPr lang="en" sz="2600">
                <a:solidFill>
                  <a:schemeClr val="dk1"/>
                </a:solidFill>
              </a:rPr>
              <a:t> = introns cut out, exons joined together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300" y="2935575"/>
            <a:ext cx="6410325" cy="20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RNA Splicing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00350" y="1200150"/>
            <a:ext cx="4879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}</a:t>
            </a:r>
            <a:r>
              <a:rPr lang="en" sz="1800" b="1">
                <a:solidFill>
                  <a:srgbClr val="FF0000"/>
                </a:solidFill>
              </a:rPr>
              <a:t>s</a:t>
            </a:r>
            <a:r>
              <a:rPr lang="en" sz="1800">
                <a:solidFill>
                  <a:schemeClr val="dk1"/>
                </a:solidFill>
              </a:rPr>
              <a:t>mall </a:t>
            </a:r>
            <a:r>
              <a:rPr lang="en" sz="1800" b="1">
                <a:solidFill>
                  <a:srgbClr val="FF0000"/>
                </a:solidFill>
              </a:rPr>
              <a:t>n</a:t>
            </a:r>
            <a:r>
              <a:rPr lang="en" sz="1800">
                <a:solidFill>
                  <a:schemeClr val="dk1"/>
                </a:solidFill>
              </a:rPr>
              <a:t>uclear </a:t>
            </a:r>
            <a:r>
              <a:rPr lang="en" sz="1800" b="1">
                <a:solidFill>
                  <a:srgbClr val="FF0000"/>
                </a:solidFill>
              </a:rPr>
              <a:t>r</a:t>
            </a:r>
            <a:r>
              <a:rPr lang="en" sz="1800">
                <a:solidFill>
                  <a:schemeClr val="dk1"/>
                </a:solidFill>
              </a:rPr>
              <a:t>ibo</a:t>
            </a:r>
            <a:r>
              <a:rPr lang="en" sz="1800" b="1">
                <a:solidFill>
                  <a:srgbClr val="FF0000"/>
                </a:solidFill>
              </a:rPr>
              <a:t>n</a:t>
            </a:r>
            <a:r>
              <a:rPr lang="en" sz="1800">
                <a:solidFill>
                  <a:schemeClr val="dk1"/>
                </a:solidFill>
              </a:rPr>
              <a:t>ucleo</a:t>
            </a:r>
            <a:r>
              <a:rPr lang="en" sz="1800" b="1">
                <a:solidFill>
                  <a:srgbClr val="FF0000"/>
                </a:solidFill>
              </a:rPr>
              <a:t>p</a:t>
            </a:r>
            <a:r>
              <a:rPr lang="en" sz="1800">
                <a:solidFill>
                  <a:schemeClr val="dk1"/>
                </a:solidFill>
              </a:rPr>
              <a:t>roteins = snRNPs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FB8CD"/>
                </a:solidFill>
              </a:rPr>
              <a:t>}</a:t>
            </a:r>
            <a:r>
              <a:rPr lang="en" sz="1800">
                <a:solidFill>
                  <a:srgbClr val="464653"/>
                </a:solidFill>
              </a:rPr>
              <a:t>snRNP = snRNA + protein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FB8CD"/>
                </a:solidFill>
              </a:rPr>
              <a:t>}</a:t>
            </a:r>
            <a:r>
              <a:rPr lang="en" sz="1800">
                <a:solidFill>
                  <a:srgbClr val="464653"/>
                </a:solidFill>
              </a:rPr>
              <a:t>Pronounced “snurps”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FB8CD"/>
                </a:solidFill>
              </a:rPr>
              <a:t>}</a:t>
            </a:r>
            <a:r>
              <a:rPr lang="en" sz="1800">
                <a:solidFill>
                  <a:srgbClr val="464653"/>
                </a:solidFill>
              </a:rPr>
              <a:t>Recognize splice sites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}</a:t>
            </a:r>
            <a:r>
              <a:rPr lang="en" sz="1800">
                <a:solidFill>
                  <a:schemeClr val="dk1"/>
                </a:solidFill>
              </a:rPr>
              <a:t>snRNPs join with other proteins to form a </a:t>
            </a:r>
            <a:r>
              <a:rPr lang="en" sz="1800" u="sng">
                <a:solidFill>
                  <a:schemeClr val="dk1"/>
                </a:solidFill>
              </a:rPr>
              <a:t>spliceosome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70C0"/>
                </a:solidFill>
              </a:rPr>
              <a:t>Spliceosomes</a:t>
            </a:r>
            <a:r>
              <a:rPr lang="en" sz="1800">
                <a:solidFill>
                  <a:srgbClr val="0070C0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catalyze the process of removing introns and joining exons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Ribozyme = RNA acts as enzyme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5717099" y="909637"/>
            <a:ext cx="3054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850" y="824612"/>
            <a:ext cx="323850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Have Introns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50550" y="1200150"/>
            <a:ext cx="43010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Some regulate gene activity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>
              <a:solidFill>
                <a:srgbClr val="727CA3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 b="1" u="sng">
                <a:solidFill>
                  <a:srgbClr val="0070C0"/>
                </a:solidFill>
              </a:rPr>
              <a:t>Alternative RNA Splicing</a:t>
            </a:r>
            <a:r>
              <a:rPr lang="en" sz="2200">
                <a:solidFill>
                  <a:schemeClr val="dk1"/>
                </a:solidFill>
              </a:rPr>
              <a:t>: produce different combinations of exons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9FB8CD"/>
                </a:solidFill>
              </a:rPr>
              <a:t>}</a:t>
            </a:r>
            <a:r>
              <a:rPr lang="en" sz="2200">
                <a:solidFill>
                  <a:srgbClr val="464653"/>
                </a:solidFill>
              </a:rPr>
              <a:t>One gene can make more than one polypeptide!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9FB8CD"/>
                </a:solidFill>
              </a:rPr>
              <a:t>}</a:t>
            </a:r>
            <a:r>
              <a:rPr lang="en" sz="2200">
                <a:solidFill>
                  <a:srgbClr val="464653"/>
                </a:solidFill>
              </a:rPr>
              <a:t>20,000 genes à 100,000 polypeptides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525" y="1543862"/>
            <a:ext cx="33337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Components of Translation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1.</a:t>
            </a:r>
            <a:r>
              <a:rPr lang="en" sz="2600" b="1" u="sng">
                <a:solidFill>
                  <a:srgbClr val="FF0000"/>
                </a:solidFill>
              </a:rPr>
              <a:t>mRNA</a:t>
            </a:r>
            <a:r>
              <a:rPr lang="en" sz="2600">
                <a:solidFill>
                  <a:schemeClr val="dk1"/>
                </a:solidFill>
              </a:rPr>
              <a:t> = message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2.</a:t>
            </a:r>
            <a:r>
              <a:rPr lang="en" sz="2600" b="1" u="sng">
                <a:solidFill>
                  <a:srgbClr val="00B0F0"/>
                </a:solidFill>
              </a:rPr>
              <a:t>tRNA</a:t>
            </a:r>
            <a:r>
              <a:rPr lang="en" sz="2600" b="1">
                <a:solidFill>
                  <a:srgbClr val="00B050"/>
                </a:solidFill>
              </a:rPr>
              <a:t> </a:t>
            </a:r>
            <a:r>
              <a:rPr lang="en" sz="2600">
                <a:solidFill>
                  <a:schemeClr val="dk1"/>
                </a:solidFill>
              </a:rPr>
              <a:t>= interpreter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727CA3"/>
                </a:solidFill>
              </a:rPr>
              <a:t>3.</a:t>
            </a:r>
            <a:r>
              <a:rPr lang="en" sz="2600" b="1" u="sng">
                <a:solidFill>
                  <a:srgbClr val="955E4B"/>
                </a:solidFill>
              </a:rPr>
              <a:t>Ribosome</a:t>
            </a:r>
            <a:r>
              <a:rPr lang="en" sz="2600">
                <a:solidFill>
                  <a:srgbClr val="955E4B"/>
                </a:solidFill>
              </a:rPr>
              <a:t> = </a:t>
            </a:r>
            <a:r>
              <a:rPr lang="en" sz="2600">
                <a:solidFill>
                  <a:schemeClr val="dk1"/>
                </a:solidFill>
              </a:rPr>
              <a:t>site of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   translation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200" y="992012"/>
            <a:ext cx="291465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tRNA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Transcribed in nucleus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Specific to each amino acid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Transfer AA to ribosomes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 u="sng">
                <a:solidFill>
                  <a:srgbClr val="00B0F0"/>
                </a:solidFill>
              </a:rPr>
              <a:t>Anticodon</a:t>
            </a:r>
            <a:r>
              <a:rPr lang="en" sz="2200">
                <a:solidFill>
                  <a:schemeClr val="dk1"/>
                </a:solidFill>
              </a:rPr>
              <a:t>: pairs with complementary mRNA </a:t>
            </a:r>
            <a:r>
              <a:rPr lang="en" sz="2200" u="sng">
                <a:solidFill>
                  <a:schemeClr val="dk1"/>
                </a:solidFill>
              </a:rPr>
              <a:t>codon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Base-pairing rules between 3</a:t>
            </a:r>
            <a:r>
              <a:rPr lang="en" sz="2200" baseline="30000">
                <a:solidFill>
                  <a:schemeClr val="dk1"/>
                </a:solidFill>
              </a:rPr>
              <a:t>rd</a:t>
            </a:r>
            <a:r>
              <a:rPr lang="en" sz="2200">
                <a:solidFill>
                  <a:schemeClr val="dk1"/>
                </a:solidFill>
              </a:rPr>
              <a:t> base of codon &amp; anticodon are not as strict. This is called </a:t>
            </a:r>
            <a:r>
              <a:rPr lang="en" sz="2200" b="1" u="sng">
                <a:solidFill>
                  <a:srgbClr val="00B050"/>
                </a:solidFill>
              </a:rPr>
              <a:t>wobble</a:t>
            </a:r>
            <a:r>
              <a:rPr lang="en" sz="220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sz="2200"/>
          </a:p>
        </p:txBody>
      </p:sp>
      <p:sp>
        <p:nvSpPr>
          <p:cNvPr id="290" name="Shape 29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425" y="639824"/>
            <a:ext cx="2447925" cy="41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Ribosome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875" y="1629475"/>
            <a:ext cx="40862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Edwin Chargaff (1947)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u="sng">
                <a:solidFill>
                  <a:schemeClr val="dk1"/>
                </a:solidFill>
              </a:rPr>
              <a:t>Chargaff’s Rules</a:t>
            </a:r>
            <a:r>
              <a:rPr lang="en" sz="280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800">
                <a:solidFill>
                  <a:schemeClr val="dk1"/>
                </a:solidFill>
              </a:rPr>
              <a:t>DNA composition varies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   between species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800">
                <a:solidFill>
                  <a:schemeClr val="dk1"/>
                </a:solidFill>
              </a:rPr>
              <a:t>Ratios: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94B6D2"/>
                </a:solidFill>
              </a:rPr>
              <a:t>¤</a:t>
            </a:r>
            <a:r>
              <a:rPr lang="en" sz="2800">
                <a:solidFill>
                  <a:schemeClr val="dk1"/>
                </a:solidFill>
              </a:rPr>
              <a:t>%A = %T and %G = %C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900" y="1196100"/>
            <a:ext cx="26289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450" y="347025"/>
            <a:ext cx="4797099" cy="44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Initiation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725" y="1696150"/>
            <a:ext cx="600075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Elongation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1210375"/>
            <a:ext cx="411480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Termination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727CA3"/>
                </a:solidFill>
              </a:rPr>
              <a:t>}</a:t>
            </a:r>
            <a:r>
              <a:rPr lang="en" sz="2200" b="1">
                <a:solidFill>
                  <a:srgbClr val="00B0F0"/>
                </a:solidFill>
              </a:rPr>
              <a:t>Stop codon </a:t>
            </a:r>
            <a:r>
              <a:rPr lang="en" sz="2200">
                <a:solidFill>
                  <a:schemeClr val="dk1"/>
                </a:solidFill>
              </a:rPr>
              <a:t>reached and translation stops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 b="1">
                <a:solidFill>
                  <a:srgbClr val="00B0F0"/>
                </a:solidFill>
              </a:rPr>
              <a:t>Release factor </a:t>
            </a:r>
            <a:r>
              <a:rPr lang="en" sz="2200">
                <a:solidFill>
                  <a:schemeClr val="dk1"/>
                </a:solidFill>
              </a:rPr>
              <a:t>binds to stop codon; polypeptide is released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Ribosomal subunits dissociate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837" y="2924287"/>
            <a:ext cx="641032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Polyribosomes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650" y="1133200"/>
            <a:ext cx="4676549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Protein Folding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25" y="1566525"/>
            <a:ext cx="7053325" cy="299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69375" y="-23309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Mutations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624300"/>
            <a:ext cx="8229600" cy="430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727CA3"/>
                </a:solidFill>
              </a:rPr>
              <a:t>}</a:t>
            </a:r>
            <a:r>
              <a:rPr lang="en" sz="2200" u="sng">
                <a:solidFill>
                  <a:schemeClr val="dk1"/>
                </a:solidFill>
              </a:rPr>
              <a:t>Large scale mutations</a:t>
            </a:r>
            <a:r>
              <a:rPr lang="en" sz="2200">
                <a:solidFill>
                  <a:schemeClr val="dk1"/>
                </a:solidFill>
              </a:rPr>
              <a:t>: chromosomal; always cause disorders or death - </a:t>
            </a:r>
            <a:r>
              <a:rPr lang="en" sz="2200">
                <a:solidFill>
                  <a:srgbClr val="464653"/>
                </a:solidFill>
              </a:rPr>
              <a:t>nondisjunction, translocation, inversions, duplications, large deletions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 </a:t>
            </a:r>
            <a:r>
              <a:rPr lang="en" sz="2200" u="sng">
                <a:solidFill>
                  <a:schemeClr val="dk1"/>
                </a:solidFill>
              </a:rPr>
              <a:t>Point mutations</a:t>
            </a:r>
            <a:r>
              <a:rPr lang="en" sz="2200">
                <a:solidFill>
                  <a:schemeClr val="dk1"/>
                </a:solidFill>
              </a:rPr>
              <a:t>: alter </a:t>
            </a:r>
            <a:r>
              <a:rPr lang="en" sz="2200" b="1">
                <a:solidFill>
                  <a:schemeClr val="dk1"/>
                </a:solidFill>
              </a:rPr>
              <a:t>1 base pair </a:t>
            </a:r>
            <a:r>
              <a:rPr lang="en" sz="2200">
                <a:solidFill>
                  <a:schemeClr val="dk1"/>
                </a:solidFill>
              </a:rPr>
              <a:t>of a gene</a:t>
            </a:r>
          </a:p>
          <a:p>
            <a:pPr lvl="0" indent="4572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9FB8CD"/>
                </a:solidFill>
              </a:rPr>
              <a:t>1.</a:t>
            </a:r>
            <a:r>
              <a:rPr lang="en" sz="2200" b="1">
                <a:solidFill>
                  <a:srgbClr val="0070C0"/>
                </a:solidFill>
              </a:rPr>
              <a:t>Base-pair substitutions</a:t>
            </a:r>
            <a:r>
              <a:rPr lang="en" sz="2200">
                <a:solidFill>
                  <a:srgbClr val="464653"/>
                </a:solidFill>
              </a:rPr>
              <a:t> – replace 1 with another</a:t>
            </a:r>
          </a:p>
          <a:p>
            <a:pPr marL="457200" lvl="0" indent="4572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BCBCBC"/>
                </a:solidFill>
              </a:rPr>
              <a:t>}</a:t>
            </a:r>
            <a:r>
              <a:rPr lang="en" sz="2200" u="sng">
                <a:solidFill>
                  <a:schemeClr val="dk1"/>
                </a:solidFill>
              </a:rPr>
              <a:t>Missense</a:t>
            </a:r>
            <a:r>
              <a:rPr lang="en" sz="2200">
                <a:solidFill>
                  <a:schemeClr val="dk1"/>
                </a:solidFill>
              </a:rPr>
              <a:t>: different amino acid</a:t>
            </a:r>
          </a:p>
          <a:p>
            <a:pPr marL="457200" lvl="0" indent="4572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BCBCBC"/>
                </a:solidFill>
              </a:rPr>
              <a:t>}</a:t>
            </a:r>
            <a:r>
              <a:rPr lang="en" sz="2200" u="sng">
                <a:solidFill>
                  <a:schemeClr val="dk1"/>
                </a:solidFill>
              </a:rPr>
              <a:t>Nonsense</a:t>
            </a:r>
            <a:r>
              <a:rPr lang="en" sz="2200">
                <a:solidFill>
                  <a:schemeClr val="dk1"/>
                </a:solidFill>
              </a:rPr>
              <a:t>: stop codon, not amino acid</a:t>
            </a:r>
          </a:p>
          <a:p>
            <a:pPr lvl="0" indent="45720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200">
                <a:solidFill>
                  <a:srgbClr val="9FB8CD"/>
                </a:solidFill>
              </a:rPr>
              <a:t>2.</a:t>
            </a:r>
            <a:r>
              <a:rPr lang="en" sz="2200" b="1">
                <a:solidFill>
                  <a:srgbClr val="0070C0"/>
                </a:solidFill>
              </a:rPr>
              <a:t>Frameshift </a:t>
            </a:r>
            <a:r>
              <a:rPr lang="en" sz="2200">
                <a:solidFill>
                  <a:srgbClr val="464653"/>
                </a:solidFill>
              </a:rPr>
              <a:t>– mRNA read incorrectly; nonfunctional </a:t>
            </a:r>
          </a:p>
          <a:p>
            <a:pPr lvl="0" indent="4572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464653"/>
                </a:solidFill>
              </a:rPr>
              <a:t>   proteins</a:t>
            </a:r>
          </a:p>
          <a:p>
            <a:pPr marL="457200" lvl="0" indent="4572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BCBCBC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Caused by </a:t>
            </a:r>
            <a:r>
              <a:rPr lang="en" sz="2200" u="sng">
                <a:solidFill>
                  <a:schemeClr val="dk1"/>
                </a:solidFill>
              </a:rPr>
              <a:t>insertions</a:t>
            </a:r>
            <a:r>
              <a:rPr lang="en" sz="2200">
                <a:solidFill>
                  <a:schemeClr val="dk1"/>
                </a:solidFill>
              </a:rPr>
              <a:t> or </a:t>
            </a:r>
            <a:r>
              <a:rPr lang="en" sz="2200" u="sng">
                <a:solidFill>
                  <a:schemeClr val="dk1"/>
                </a:solidFill>
              </a:rPr>
              <a:t>deletions</a:t>
            </a:r>
          </a:p>
          <a:p>
            <a:pPr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Sickle Cell Disease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975" y="1210375"/>
            <a:ext cx="556260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975" y="2360925"/>
            <a:ext cx="5582674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975" y="0"/>
            <a:ext cx="2609850" cy="20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9450" y="215723"/>
            <a:ext cx="2667000" cy="17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Prokaryotes vs Eukaryotes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457200" y="928350"/>
            <a:ext cx="3994500" cy="399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Prokaryotes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Transcription and translation both in cytoplasm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DNA/RNA in cytoplasm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RNA poly binds directly to promoter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Transcription makes mRNA (not processed)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727CA3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No introns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2"/>
          </p:nvPr>
        </p:nvSpPr>
        <p:spPr>
          <a:xfrm>
            <a:off x="4692275" y="928350"/>
            <a:ext cx="3994500" cy="399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Eukaryotes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}</a:t>
            </a:r>
            <a:r>
              <a:rPr lang="en" sz="1800">
                <a:solidFill>
                  <a:schemeClr val="dk1"/>
                </a:solidFill>
              </a:rPr>
              <a:t>Transcription in </a:t>
            </a:r>
            <a:r>
              <a:rPr lang="en" sz="1800">
                <a:solidFill>
                  <a:srgbClr val="C00000"/>
                </a:solidFill>
              </a:rPr>
              <a:t>nucleus</a:t>
            </a:r>
            <a:r>
              <a:rPr lang="en" sz="1800">
                <a:solidFill>
                  <a:schemeClr val="dk1"/>
                </a:solidFill>
              </a:rPr>
              <a:t>; translation in </a:t>
            </a:r>
            <a:r>
              <a:rPr lang="en" sz="1800">
                <a:solidFill>
                  <a:srgbClr val="C00000"/>
                </a:solidFill>
              </a:rPr>
              <a:t>cytoplasm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}</a:t>
            </a:r>
            <a:r>
              <a:rPr lang="en" sz="1800">
                <a:solidFill>
                  <a:schemeClr val="dk1"/>
                </a:solidFill>
              </a:rPr>
              <a:t>DNA in nucleus, RNA travels in/out nucleus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}</a:t>
            </a:r>
            <a:r>
              <a:rPr lang="en" sz="1800">
                <a:solidFill>
                  <a:schemeClr val="dk1"/>
                </a:solidFill>
              </a:rPr>
              <a:t>RNA poly binds to TATA box &amp; transcription factors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}</a:t>
            </a:r>
            <a:r>
              <a:rPr lang="en" sz="1800">
                <a:solidFill>
                  <a:schemeClr val="dk1"/>
                </a:solidFill>
              </a:rPr>
              <a:t>Transcription makes pre-mRNA à </a:t>
            </a:r>
            <a:r>
              <a:rPr lang="en" sz="1800">
                <a:solidFill>
                  <a:srgbClr val="C00000"/>
                </a:solidFill>
              </a:rPr>
              <a:t>RNA processing</a:t>
            </a:r>
            <a:r>
              <a:rPr lang="en" sz="1800">
                <a:solidFill>
                  <a:schemeClr val="dk1"/>
                </a:solidFill>
              </a:rPr>
              <a:t> à final mRNA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27CA3"/>
                </a:solidFill>
              </a:rPr>
              <a:t>}</a:t>
            </a:r>
            <a:r>
              <a:rPr lang="en" sz="1800">
                <a:solidFill>
                  <a:schemeClr val="dk1"/>
                </a:solidFill>
              </a:rPr>
              <a:t>Exons, introns (cut out)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Rosalind Franklin (1950’s)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900">
                <a:solidFill>
                  <a:schemeClr val="dk1"/>
                </a:solidFill>
              </a:rPr>
              <a:t>Worked with Maurice Wilkins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900">
                <a:solidFill>
                  <a:schemeClr val="dk1"/>
                </a:solidFill>
              </a:rPr>
              <a:t>X-ray crystallography = images of DNA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DD8047"/>
                </a:solidFill>
              </a:rPr>
              <a:t>¨</a:t>
            </a:r>
            <a:r>
              <a:rPr lang="en" sz="2900">
                <a:solidFill>
                  <a:schemeClr val="dk1"/>
                </a:solidFill>
              </a:rPr>
              <a:t>Provided measurements on chemistry of DNA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709" y="3113525"/>
            <a:ext cx="2818575" cy="19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 ABOUT PROTEINS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 3: GENE REGULATION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Regulation of Metabolic Pathways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1077025"/>
            <a:ext cx="41148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Bacterial Control:  Operons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Three Parts: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2DA2BF"/>
                </a:solidFill>
              </a:rPr>
              <a:t>1.</a:t>
            </a:r>
            <a:r>
              <a:rPr lang="en" sz="2600" b="1" u="sng">
                <a:solidFill>
                  <a:srgbClr val="7030A0"/>
                </a:solidFill>
              </a:rPr>
              <a:t>P</a:t>
            </a:r>
            <a:r>
              <a:rPr lang="en" sz="2600" b="1">
                <a:solidFill>
                  <a:srgbClr val="7030A0"/>
                </a:solidFill>
              </a:rPr>
              <a:t>romoter</a:t>
            </a:r>
            <a:r>
              <a:rPr lang="en" sz="2600">
                <a:solidFill>
                  <a:schemeClr val="dk1"/>
                </a:solidFill>
              </a:rPr>
              <a:t> – where RNA polymerase attaches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2DA2BF"/>
                </a:solidFill>
              </a:rPr>
              <a:t>2.</a:t>
            </a:r>
            <a:r>
              <a:rPr lang="en" sz="2600" b="1" u="sng">
                <a:solidFill>
                  <a:srgbClr val="7030A0"/>
                </a:solidFill>
              </a:rPr>
              <a:t>O</a:t>
            </a:r>
            <a:r>
              <a:rPr lang="en" sz="2600" b="1">
                <a:solidFill>
                  <a:srgbClr val="7030A0"/>
                </a:solidFill>
              </a:rPr>
              <a:t>perator</a:t>
            </a:r>
            <a:r>
              <a:rPr lang="en" sz="2600">
                <a:solidFill>
                  <a:schemeClr val="dk1"/>
                </a:solidFill>
              </a:rPr>
              <a:t> – “on/off”, controls access of RNA poly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2DA2BF"/>
                </a:solidFill>
              </a:rPr>
              <a:t>3.</a:t>
            </a:r>
            <a:r>
              <a:rPr lang="en" sz="2600" b="1" u="sng">
                <a:solidFill>
                  <a:srgbClr val="7030A0"/>
                </a:solidFill>
              </a:rPr>
              <a:t>G</a:t>
            </a:r>
            <a:r>
              <a:rPr lang="en" sz="2600" b="1">
                <a:solidFill>
                  <a:srgbClr val="7030A0"/>
                </a:solidFill>
              </a:rPr>
              <a:t>enes </a:t>
            </a:r>
            <a:r>
              <a:rPr lang="en" sz="2600">
                <a:solidFill>
                  <a:schemeClr val="dk1"/>
                </a:solidFill>
              </a:rPr>
              <a:t>– code for related enzymes in a pathway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0" y="2746625"/>
            <a:ext cx="32575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Repressible Operon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Normally ON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2DA2BF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Anabolic (build organic molecules)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2DA2BF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Organic molecule product acts as </a:t>
            </a:r>
            <a:r>
              <a:rPr lang="en" sz="2200" b="1" u="sng">
                <a:solidFill>
                  <a:srgbClr val="D94111"/>
                </a:solidFill>
              </a:rPr>
              <a:t>corepressor</a:t>
            </a:r>
            <a:r>
              <a:rPr lang="en" sz="2200">
                <a:solidFill>
                  <a:schemeClr val="dk1"/>
                </a:solidFill>
              </a:rPr>
              <a:t> à binds to repressor to </a:t>
            </a:r>
            <a:r>
              <a:rPr lang="en" sz="2200" b="1">
                <a:solidFill>
                  <a:srgbClr val="D94111"/>
                </a:solidFill>
              </a:rPr>
              <a:t>activate</a:t>
            </a:r>
            <a:r>
              <a:rPr lang="en" sz="2200">
                <a:solidFill>
                  <a:schemeClr val="dk1"/>
                </a:solidFill>
              </a:rPr>
              <a:t> it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2DA2BF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Operon is turned OFF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2DA2BF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Eg. </a:t>
            </a:r>
            <a:r>
              <a:rPr lang="en" sz="2200" b="1" i="1">
                <a:solidFill>
                  <a:srgbClr val="7030A0"/>
                </a:solidFill>
              </a:rPr>
              <a:t>trp</a:t>
            </a:r>
            <a:r>
              <a:rPr lang="en" sz="2200" b="1">
                <a:solidFill>
                  <a:srgbClr val="7030A0"/>
                </a:solidFill>
              </a:rPr>
              <a:t> operon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474" y="3256550"/>
            <a:ext cx="5298100" cy="14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75" y="95250"/>
            <a:ext cx="641985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Inducible Operon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Normally OFF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Catabolic (break down food for energy)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Repressor is active à </a:t>
            </a:r>
            <a:r>
              <a:rPr lang="en" sz="2700" b="1" u="sng">
                <a:solidFill>
                  <a:srgbClr val="00B050"/>
                </a:solidFill>
              </a:rPr>
              <a:t>inducer</a:t>
            </a:r>
            <a:r>
              <a:rPr lang="en" sz="2700">
                <a:solidFill>
                  <a:schemeClr val="dk1"/>
                </a:solidFill>
              </a:rPr>
              <a:t> binds to and </a:t>
            </a:r>
            <a:r>
              <a:rPr lang="en" sz="2700" b="1">
                <a:solidFill>
                  <a:srgbClr val="00B050"/>
                </a:solidFill>
              </a:rPr>
              <a:t>inactivates</a:t>
            </a:r>
            <a:r>
              <a:rPr lang="en" sz="2700">
                <a:solidFill>
                  <a:schemeClr val="dk1"/>
                </a:solidFill>
              </a:rPr>
              <a:t> repressor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Operon is turned ON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Eg. </a:t>
            </a:r>
            <a:r>
              <a:rPr lang="en" sz="2700" b="1" i="1">
                <a:solidFill>
                  <a:srgbClr val="7030A0"/>
                </a:solidFill>
              </a:rPr>
              <a:t>lac</a:t>
            </a:r>
            <a:r>
              <a:rPr lang="en" sz="2700" b="1">
                <a:solidFill>
                  <a:srgbClr val="7030A0"/>
                </a:solidFill>
              </a:rPr>
              <a:t> operon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600" y="3464275"/>
            <a:ext cx="5160025" cy="14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95250"/>
            <a:ext cx="626745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550" y="100025"/>
            <a:ext cx="306360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4890550" y="576175"/>
            <a:ext cx="4188000" cy="193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Eukaryotic expression  can be regulated at a variety of steps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Chromatin Regulation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u="sng">
                <a:solidFill>
                  <a:schemeClr val="dk1"/>
                </a:solidFill>
              </a:rPr>
              <a:t>Chromatin Structure</a:t>
            </a:r>
            <a:r>
              <a:rPr lang="en" sz="220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2DA2BF"/>
                </a:solidFill>
              </a:rPr>
              <a:t>}</a:t>
            </a:r>
            <a:r>
              <a:rPr lang="en" sz="2200">
                <a:solidFill>
                  <a:schemeClr val="dk1"/>
                </a:solidFill>
              </a:rPr>
              <a:t>Tightly bound DNA less accessible for transcription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2DA2BF"/>
                </a:solidFill>
              </a:rPr>
              <a:t>}</a:t>
            </a:r>
            <a:r>
              <a:rPr lang="en" sz="2200" b="1" u="sng">
                <a:solidFill>
                  <a:srgbClr val="7030A0"/>
                </a:solidFill>
              </a:rPr>
              <a:t>DNA methylation</a:t>
            </a:r>
            <a:r>
              <a:rPr lang="en" sz="2200">
                <a:solidFill>
                  <a:schemeClr val="dk1"/>
                </a:solidFill>
              </a:rPr>
              <a:t>: methyl groups added to DNA; tightly packed; ¯ transcription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2DA2BF"/>
                </a:solidFill>
              </a:rPr>
              <a:t>}</a:t>
            </a:r>
            <a:r>
              <a:rPr lang="en" sz="2200" b="1" u="sng">
                <a:solidFill>
                  <a:srgbClr val="7030A0"/>
                </a:solidFill>
              </a:rPr>
              <a:t>Histone acetylation</a:t>
            </a:r>
            <a:r>
              <a:rPr lang="en" sz="2200">
                <a:solidFill>
                  <a:schemeClr val="dk1"/>
                </a:solidFill>
              </a:rPr>
              <a:t>: acetyl groups added to histones; loosened; ­ transcription</a:t>
            </a:r>
          </a:p>
          <a:p>
            <a:pPr>
              <a:spcBef>
                <a:spcPts val="0"/>
              </a:spcBef>
              <a:buNone/>
            </a:pPr>
            <a:endParaRPr sz="2200"/>
          </a:p>
        </p:txBody>
      </p:sp>
      <p:sp>
        <p:nvSpPr>
          <p:cNvPr id="422" name="Shape 4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300" y="958200"/>
            <a:ext cx="3247950" cy="397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850" y="71437"/>
            <a:ext cx="46863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530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James Watson and Francis Crick (1953)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DD8047"/>
                </a:solidFill>
              </a:rPr>
              <a:t>¨</a:t>
            </a:r>
            <a:r>
              <a:rPr lang="en" sz="2600">
                <a:solidFill>
                  <a:schemeClr val="dk1"/>
                </a:solidFill>
              </a:rPr>
              <a:t>Discovered the double helix by building models to conform to Franklin’s X-ray data and Chargaff’s Rules.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62" y="1410400"/>
            <a:ext cx="4295775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Epigenetic Inheritance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Modifications on chromatin can be passed on to future generations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Unlike DNA mutations, these changes to chromatin can be reversed (de-methylation of DNA)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DA2BF"/>
                </a:solidFill>
              </a:rPr>
              <a:t>}</a:t>
            </a:r>
            <a:r>
              <a:rPr lang="en" sz="2700">
                <a:solidFill>
                  <a:schemeClr val="dk1"/>
                </a:solidFill>
              </a:rPr>
              <a:t>Explains differences between identical twins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Transcription Initiation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u="sng">
                <a:solidFill>
                  <a:schemeClr val="dk1"/>
                </a:solidFill>
              </a:rPr>
              <a:t>Transcription Initiation</a:t>
            </a:r>
            <a:r>
              <a:rPr lang="en" sz="280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2DA2BF"/>
                </a:solidFill>
              </a:rPr>
              <a:t>}</a:t>
            </a:r>
            <a:r>
              <a:rPr lang="en" sz="2800">
                <a:solidFill>
                  <a:schemeClr val="dk1"/>
                </a:solidFill>
              </a:rPr>
              <a:t>Control elements bind transcription factors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2DA2BF"/>
                </a:solidFill>
              </a:rPr>
              <a:t>}</a:t>
            </a:r>
            <a:r>
              <a:rPr lang="en" sz="2800">
                <a:solidFill>
                  <a:schemeClr val="dk1"/>
                </a:solidFill>
              </a:rPr>
              <a:t>Enhances gene expression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2" name="Shape 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12" y="1191325"/>
            <a:ext cx="30575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Transcription Initiation Complex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body" idx="2"/>
          </p:nvPr>
        </p:nvSpPr>
        <p:spPr>
          <a:xfrm>
            <a:off x="5846174" y="1200150"/>
            <a:ext cx="2840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D94111"/>
                </a:solidFill>
              </a:rPr>
              <a:t>Enhancer</a:t>
            </a:r>
            <a:r>
              <a:rPr lang="en" sz="2800">
                <a:solidFill>
                  <a:schemeClr val="dk1"/>
                </a:solidFill>
              </a:rPr>
              <a:t> regions bound to </a:t>
            </a:r>
            <a:r>
              <a:rPr lang="en" sz="2800" b="1">
                <a:solidFill>
                  <a:srgbClr val="00B050"/>
                </a:solidFill>
              </a:rPr>
              <a:t>promoter</a:t>
            </a:r>
            <a:r>
              <a:rPr lang="en" sz="2800">
                <a:solidFill>
                  <a:schemeClr val="dk1"/>
                </a:solidFill>
              </a:rPr>
              <a:t> region by </a:t>
            </a:r>
            <a:r>
              <a:rPr lang="en" sz="2800" b="1">
                <a:solidFill>
                  <a:srgbClr val="D94111"/>
                </a:solidFill>
              </a:rPr>
              <a:t>activators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37" y="1043700"/>
            <a:ext cx="519112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Regulation of mRNA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2"/>
          </p:nvPr>
        </p:nvSpPr>
        <p:spPr>
          <a:xfrm>
            <a:off x="5213775" y="1200150"/>
            <a:ext cx="39302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u="sng">
                <a:solidFill>
                  <a:schemeClr val="dk1"/>
                </a:solidFill>
              </a:rPr>
              <a:t>Regulation of mRNA</a:t>
            </a:r>
            <a:r>
              <a:rPr lang="en" sz="280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2DA2BF"/>
                </a:solidFill>
              </a:rPr>
              <a:t>•</a:t>
            </a:r>
            <a:r>
              <a:rPr lang="en" sz="2800" b="1">
                <a:solidFill>
                  <a:srgbClr val="0070C0"/>
                </a:solidFill>
              </a:rPr>
              <a:t>micro RNAs (miRNAs) </a:t>
            </a:r>
            <a:r>
              <a:rPr lang="en" sz="2800">
                <a:solidFill>
                  <a:schemeClr val="dk1"/>
                </a:solidFill>
              </a:rPr>
              <a:t>and </a:t>
            </a:r>
            <a:r>
              <a:rPr lang="en" sz="2800" b="1">
                <a:solidFill>
                  <a:srgbClr val="C43CB4"/>
                </a:solidFill>
              </a:rPr>
              <a:t>small interfering RNAs (siRNAs) </a:t>
            </a:r>
            <a:r>
              <a:rPr lang="en" sz="2800">
                <a:solidFill>
                  <a:schemeClr val="dk1"/>
                </a:solidFill>
              </a:rPr>
              <a:t>can bind to mRNA and degrade it or block translation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962" y="1362775"/>
            <a:ext cx="315277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25" y="95250"/>
            <a:ext cx="584835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Structure of DNA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 b="1">
                <a:solidFill>
                  <a:srgbClr val="FF0000"/>
                </a:solidFill>
              </a:rPr>
              <a:t>DNA = double helix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2600">
                <a:solidFill>
                  <a:schemeClr val="dk1"/>
                </a:solidFill>
              </a:rPr>
              <a:t>“Backbone” = sugar +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   phosphate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2600">
                <a:solidFill>
                  <a:schemeClr val="dk1"/>
                </a:solidFill>
              </a:rPr>
              <a:t>“Rungs” = nitrogenous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   bases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250" y="1097886"/>
            <a:ext cx="3352800" cy="39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Nitrogenous Bases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1800">
                <a:solidFill>
                  <a:schemeClr val="dk1"/>
                </a:solidFill>
              </a:rPr>
              <a:t>Adenine (A)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1800">
                <a:solidFill>
                  <a:schemeClr val="dk1"/>
                </a:solidFill>
              </a:rPr>
              <a:t>Guanine (G)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1800">
                <a:solidFill>
                  <a:schemeClr val="dk1"/>
                </a:solidFill>
              </a:rPr>
              <a:t>Thymine (T)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1800">
                <a:solidFill>
                  <a:schemeClr val="dk1"/>
                </a:solidFill>
              </a:rPr>
              <a:t>Cytosine (C)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D8047"/>
                </a:solidFill>
              </a:rPr>
              <a:t>¨</a:t>
            </a:r>
            <a:r>
              <a:rPr lang="en" sz="1800">
                <a:solidFill>
                  <a:schemeClr val="dk1"/>
                </a:solidFill>
              </a:rPr>
              <a:t>Pairing: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1800">
                <a:solidFill>
                  <a:schemeClr val="dk1"/>
                </a:solidFill>
              </a:rPr>
              <a:t>purine + pyrimidine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1800">
                <a:solidFill>
                  <a:schemeClr val="dk1"/>
                </a:solidFill>
              </a:rPr>
              <a:t>A = T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94B6D2"/>
                </a:solidFill>
              </a:rPr>
              <a:t>¤</a:t>
            </a:r>
            <a:r>
              <a:rPr lang="en" sz="1800">
                <a:solidFill>
                  <a:schemeClr val="dk1"/>
                </a:solidFill>
              </a:rPr>
              <a:t>G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Ξ</a:t>
            </a:r>
            <a:r>
              <a:rPr lang="en" sz="1800">
                <a:solidFill>
                  <a:schemeClr val="dk1"/>
                </a:solidFill>
              </a:rPr>
              <a:t> 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987" y="981662"/>
            <a:ext cx="271462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Hydrogen Bonds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5" y="1278000"/>
            <a:ext cx="56197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Macintosh PowerPoint</Application>
  <PresentationFormat>On-screen Show (16:9)</PresentationFormat>
  <Paragraphs>244</Paragraphs>
  <Slides>64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light-gradient</vt:lpstr>
      <vt:lpstr>ALL ABOUT PROTEINS</vt:lpstr>
      <vt:lpstr>Frederick Griffith (1928)</vt:lpstr>
      <vt:lpstr>Hershey and Chase (1952)</vt:lpstr>
      <vt:lpstr>Edwin Chargaff (1947)</vt:lpstr>
      <vt:lpstr>Rosalind Franklin (1950’s)</vt:lpstr>
      <vt:lpstr>James Watson and Francis Crick (1953)</vt:lpstr>
      <vt:lpstr>Structure of DNA</vt:lpstr>
      <vt:lpstr>Nitrogenous Bases</vt:lpstr>
      <vt:lpstr>Hydrogen Bonds</vt:lpstr>
      <vt:lpstr>Antiparallel</vt:lpstr>
      <vt:lpstr>DNA Comparison</vt:lpstr>
      <vt:lpstr>Replication</vt:lpstr>
      <vt:lpstr>Meselson and Stahl</vt:lpstr>
      <vt:lpstr>PowerPoint Presentation</vt:lpstr>
      <vt:lpstr>Major Steps of Replication</vt:lpstr>
      <vt:lpstr>PowerPoint Presentation</vt:lpstr>
      <vt:lpstr>Leading vs Lagging Strand</vt:lpstr>
      <vt:lpstr>PowerPoint Presentation</vt:lpstr>
      <vt:lpstr>Proofreading and Repair </vt:lpstr>
      <vt:lpstr>Problem at 5’ End</vt:lpstr>
      <vt:lpstr>Telemeres</vt:lpstr>
      <vt:lpstr>ALL ABOUT PROTEINS</vt:lpstr>
      <vt:lpstr>Gene Expression</vt:lpstr>
      <vt:lpstr>Flow of Genetic Information</vt:lpstr>
      <vt:lpstr>PowerPoint Presentation</vt:lpstr>
      <vt:lpstr>DNA vs RNA</vt:lpstr>
      <vt:lpstr>RNA Roles</vt:lpstr>
      <vt:lpstr>Genetic Code</vt:lpstr>
      <vt:lpstr>Transcription</vt:lpstr>
      <vt:lpstr>Transcription</vt:lpstr>
      <vt:lpstr>Transcription</vt:lpstr>
      <vt:lpstr>Termination</vt:lpstr>
      <vt:lpstr>RNA Modificatoion</vt:lpstr>
      <vt:lpstr>RNA Splicing</vt:lpstr>
      <vt:lpstr>RNA Splicing</vt:lpstr>
      <vt:lpstr>Why Have Introns</vt:lpstr>
      <vt:lpstr>Components of Translation</vt:lpstr>
      <vt:lpstr>tRNA</vt:lpstr>
      <vt:lpstr>Ribosome</vt:lpstr>
      <vt:lpstr>PowerPoint Presentation</vt:lpstr>
      <vt:lpstr>Initiation</vt:lpstr>
      <vt:lpstr>Elongation</vt:lpstr>
      <vt:lpstr>Termination</vt:lpstr>
      <vt:lpstr>Polyribosomes</vt:lpstr>
      <vt:lpstr>Protein Folding</vt:lpstr>
      <vt:lpstr>Mutations</vt:lpstr>
      <vt:lpstr>Sickle Cell Disease</vt:lpstr>
      <vt:lpstr>PowerPoint Presentation</vt:lpstr>
      <vt:lpstr>Prokaryotes vs Eukaryotes</vt:lpstr>
      <vt:lpstr>ALL ABOUT PROTEINS</vt:lpstr>
      <vt:lpstr>Regulation of Metabolic Pathways</vt:lpstr>
      <vt:lpstr>Bacterial Control:  Operons</vt:lpstr>
      <vt:lpstr>Repressible Operon</vt:lpstr>
      <vt:lpstr>PowerPoint Presentation</vt:lpstr>
      <vt:lpstr>Inducible Operon</vt:lpstr>
      <vt:lpstr>PowerPoint Presentation</vt:lpstr>
      <vt:lpstr>PowerPoint Presentation</vt:lpstr>
      <vt:lpstr>Chromatin Regulation</vt:lpstr>
      <vt:lpstr>PowerPoint Presentation</vt:lpstr>
      <vt:lpstr>Epigenetic Inheritance</vt:lpstr>
      <vt:lpstr>Transcription Initiation</vt:lpstr>
      <vt:lpstr>Transcription Initiation Complex</vt:lpstr>
      <vt:lpstr>Regulation of mRNA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PROTEINS</dc:title>
  <cp:lastModifiedBy>Rebecca Wheatley</cp:lastModifiedBy>
  <cp:revision>1</cp:revision>
  <dcterms:modified xsi:type="dcterms:W3CDTF">2015-08-03T20:32:08Z</dcterms:modified>
</cp:coreProperties>
</file>