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7677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BIOCHEMISTRY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BIOLOGY 2015-16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DIGESTING POLYMERS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Digestion (Hydrolysis)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opposite of synthesis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uses H</a:t>
            </a:r>
            <a:r>
              <a:rPr lang="en" baseline="-25000"/>
              <a:t>2</a:t>
            </a:r>
            <a:r>
              <a:rPr lang="en"/>
              <a:t>O to cleave off one monomer at a time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requires enzymes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releases energy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000" y="2641525"/>
            <a:ext cx="42096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CARBOHYDRATES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Elements: C, H, 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Monomer: monosaccharide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Function: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energy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raw materials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energy storage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structural components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/>
              <a:t>										     </a:t>
            </a:r>
            <a:r>
              <a:rPr lang="en" sz="1800"/>
              <a:t>glycosidic bond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575" y="2788625"/>
            <a:ext cx="3170800" cy="15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Sugars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most end in -ose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classified by number of carbons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3C = triose (glyceraldehyde)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5C = pentose (ribose)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6C = hexose (glucose)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650" y="2251575"/>
            <a:ext cx="2884149" cy="26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Simple and Complex Sugars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30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Monosaccharides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simple, one monomer sugars (glucose)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Disaccharides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two monomers (sucrose, maltose, lactose)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Polysaccharides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three or more monomers (starch)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450" y="1200150"/>
            <a:ext cx="15430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425" y="3230250"/>
            <a:ext cx="20193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200" y="1593200"/>
            <a:ext cx="1867924" cy="27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Polysaccharides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Function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energy storage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glycogen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starch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structural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cellulose</a:t>
            </a:r>
          </a:p>
          <a:p>
            <a:pPr marL="1371600" lvl="2" indent="-228600">
              <a:spcBef>
                <a:spcPts val="0"/>
              </a:spcBef>
            </a:pPr>
            <a:r>
              <a:rPr lang="en"/>
              <a:t>chitin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0" y="3571075"/>
            <a:ext cx="1342675" cy="12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975" y="3036527"/>
            <a:ext cx="2377575" cy="17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8925" y="205975"/>
            <a:ext cx="2377575" cy="214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2875" y="3103825"/>
            <a:ext cx="1469125" cy="186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5950" y="379625"/>
            <a:ext cx="1802974" cy="238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4650" y="2055350"/>
            <a:ext cx="1469125" cy="21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POLYSACCHARIDE DIVERSITY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isomers of glucose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“structure determines function”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400" y="2849400"/>
            <a:ext cx="451485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344550" y="2489100"/>
            <a:ext cx="1012199" cy="3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STARCH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453350" y="2489100"/>
            <a:ext cx="1332299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CELLULOSE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LIPIDS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8229600" cy="406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Elements:  C, H, 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Monomer:  none (not a polymer)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Function: 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energy storage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insulation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shock absorption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Groups: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fats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steroids</a:t>
            </a:r>
          </a:p>
          <a:p>
            <a:pPr marL="1371600" lvl="2" indent="-228600">
              <a:spcBef>
                <a:spcPts val="0"/>
              </a:spcBef>
            </a:pPr>
            <a:r>
              <a:rPr lang="en"/>
              <a:t>phospholipids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700" y="3026200"/>
            <a:ext cx="3269125" cy="17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175" y="578375"/>
            <a:ext cx="2354826" cy="22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FATS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Structure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glycerol and 3 fatty acids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Types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saturated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unsaturated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625" y="205975"/>
            <a:ext cx="4857750" cy="15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162" y="2246475"/>
            <a:ext cx="2733675" cy="26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450" y="1925475"/>
            <a:ext cx="26098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PHOSPHOLIPIDS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Structure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1 glycerol, 2 fatty acids, 1 PO4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amphipathic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form a bilayer membrane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00" y="3571075"/>
            <a:ext cx="29527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225" y="2261900"/>
            <a:ext cx="3121550" cy="266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STEROIDS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Structure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4 fused rings + ??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different steroids created by the molecule(s) that attach to the rings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Examples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cholesterol</a:t>
            </a:r>
          </a:p>
          <a:p>
            <a:pPr marL="1371600" lvl="2" indent="-228600">
              <a:spcBef>
                <a:spcPts val="0"/>
              </a:spcBef>
            </a:pPr>
            <a:r>
              <a:rPr lang="en"/>
              <a:t>sex hormones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400" y="2798450"/>
            <a:ext cx="43243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MOST IMPORTANT ELEMENTS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CHNOPS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What are they?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What are they used for?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do we get them?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25550"/>
            <a:ext cx="3810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100" y="1267550"/>
            <a:ext cx="412665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CHOLESTEROL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important cell component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precursor for all steroids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 levels contribute to cardiovascular disease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775" y="2778325"/>
            <a:ext cx="2835699" cy="21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075" y="2972912"/>
            <a:ext cx="2308199" cy="17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-6254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PROTEINS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794850"/>
            <a:ext cx="8229600" cy="413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Elements: C, H, O, N, 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Monomer:  amino acids (20 different)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Function: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enzymes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structure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transport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defense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cell communication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movement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storage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850" y="2213800"/>
            <a:ext cx="3405825" cy="271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AMINO ACIDS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R-group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variable for each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20 different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properties vary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	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450" y="1200150"/>
            <a:ext cx="4841650" cy="34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PROTEIN FOLDING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75" y="1047171"/>
            <a:ext cx="3306149" cy="39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775" y="1449550"/>
            <a:ext cx="5088874" cy="31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PROTEIN FOLDING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50" y="1615450"/>
            <a:ext cx="3476468" cy="342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57200" y="1063375"/>
            <a:ext cx="27783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Tertiary  Structure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739" y="1615450"/>
            <a:ext cx="3909059" cy="325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325975" y="1063375"/>
            <a:ext cx="3638100" cy="3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Quaternary Structure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-791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NUCLEIC ACIDS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584400"/>
            <a:ext cx="8229600" cy="41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Elements: C, H, O, N, 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Monomer: nucleotides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Function:  genetic material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00" y="2873950"/>
            <a:ext cx="8051599" cy="20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674" y="339625"/>
            <a:ext cx="2887850" cy="22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NUCLEIC ACIDS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49275" y="121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Examples: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DNA (Deoxyribonucleic acid)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RNA (Ribonucleic acid)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475" y="843950"/>
            <a:ext cx="3976550" cy="42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NUCLEOTIDES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Purines (double ring)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guanine and adenine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Pyrimidines (single ring)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cytosine, thymine, and uracil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Base-pairing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 :: T 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C ::: G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050" y="1063375"/>
            <a:ext cx="31908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050" y="3106575"/>
            <a:ext cx="31908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 TO METABOLISM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-1857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300"/>
              <a:t>CHEMICAL REACTIONS AND ENERGY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671600"/>
            <a:ext cx="8229600" cy="425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2 types of reactions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Exergonic (release energy)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catabolism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hydrolysis (digesting polymers)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spontaneous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-    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Endergonic (input of energy)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anabolism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synthesis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nonspontaneous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+   G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marL="9144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084850" y="2780275"/>
            <a:ext cx="252750" cy="2780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</a:t>
            </a:r>
          </a:p>
        </p:txBody>
      </p:sp>
      <p:sp>
        <p:nvSpPr>
          <p:cNvPr id="249" name="Shape 249"/>
          <p:cNvSpPr/>
          <p:nvPr/>
        </p:nvSpPr>
        <p:spPr>
          <a:xfrm>
            <a:off x="2084850" y="4559400"/>
            <a:ext cx="252750" cy="278025"/>
          </a:xfrm>
          <a:prstGeom prst="flowChartExtra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STUDY CARBON?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All life is built on carbon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Cells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≅72% Water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25% carbon compounds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carbohydrates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lipids	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proteins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nucleic acids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3% salt (Na, K, Cl)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825" y="89225"/>
            <a:ext cx="14001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700" y="961200"/>
            <a:ext cx="12287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900" y="2679900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062"/>
            <a:ext cx="8453800" cy="48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COUPLED REACTIONS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00" y="1127125"/>
            <a:ext cx="787319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ACTIVATION ENERGY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68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initial input of energy required for a reaction to occur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moves the reaction over an “energy hill”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575" y="1592325"/>
            <a:ext cx="3782599" cy="25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CATALYST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Reduces activation energy to start a reaction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125" y="2048925"/>
            <a:ext cx="4385225" cy="28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ENZYMES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46484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proteins and RNA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facilitate chemical reactions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increase rate of reaction without being consumed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reduce activation energy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don’t change free energy released or required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highly specific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925" y="645250"/>
            <a:ext cx="43053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875" y="2723800"/>
            <a:ext cx="2090725" cy="22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ENZYMES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substrate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product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active site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525" y="2199700"/>
            <a:ext cx="57150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PROPERTIES OF ENZYMES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reaction specific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each enzyme has a specific substrate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not consumed in reaction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single enzyme can act on thousands of substrate molecules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affected by cellular conditions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temperature, pH, salinity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LOCK AND KEY MODEL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600" b="1">
                <a:solidFill>
                  <a:srgbClr val="0F116A"/>
                </a:solidFill>
              </a:rPr>
              <a:t>Simplistic model of enzyme action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substrate fits into 3-D structure of enzyme’ active site</a:t>
            </a:r>
          </a:p>
          <a:p>
            <a:pPr marL="1371600" lvl="2" indent="-228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000" b="1">
                <a:solidFill>
                  <a:srgbClr val="0F116A"/>
                </a:solidFill>
              </a:rPr>
              <a:t>H bonds between substrate &amp; enzyme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2400" b="1">
                <a:solidFill>
                  <a:srgbClr val="40458C"/>
                </a:solidFill>
              </a:rPr>
              <a:t>like “</a:t>
            </a:r>
            <a:r>
              <a:rPr lang="en" sz="2400" b="1" u="sng">
                <a:solidFill>
                  <a:srgbClr val="CC0000"/>
                </a:solidFill>
              </a:rPr>
              <a:t>key fits into lock</a:t>
            </a:r>
            <a:r>
              <a:rPr lang="en" sz="2400" b="1">
                <a:solidFill>
                  <a:srgbClr val="40458C"/>
                </a:solidFill>
              </a:rPr>
              <a:t>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975" y="3362350"/>
            <a:ext cx="36576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43475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INDUCED FIT MODEL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14875" y="809550"/>
            <a:ext cx="8686800" cy="411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</a:pPr>
            <a:r>
              <a:rPr lang="en" b="1">
                <a:solidFill>
                  <a:srgbClr val="0F116A"/>
                </a:solidFill>
              </a:rPr>
              <a:t>More accurate model of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b="1">
                <a:solidFill>
                  <a:srgbClr val="0F116A"/>
                </a:solidFill>
              </a:rPr>
              <a:t>    enzyme action</a:t>
            </a:r>
          </a:p>
          <a:p>
            <a:pPr marL="914400" lvl="1" indent="-228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</a:pPr>
            <a:r>
              <a:rPr lang="en" sz="2800" b="1">
                <a:solidFill>
                  <a:srgbClr val="40458C"/>
                </a:solidFill>
              </a:rPr>
              <a:t>3-D structure of enzyme fits substrate</a:t>
            </a:r>
          </a:p>
          <a:p>
            <a:pPr marL="914400" lvl="1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800" b="1">
                <a:solidFill>
                  <a:srgbClr val="40458C"/>
                </a:solidFill>
              </a:rPr>
              <a:t>substrate binding cause enzyme to </a:t>
            </a:r>
            <a:r>
              <a:rPr lang="en" sz="2800" b="1" u="sng">
                <a:solidFill>
                  <a:srgbClr val="CC0000"/>
                </a:solidFill>
              </a:rPr>
              <a:t>change shape</a:t>
            </a:r>
            <a:r>
              <a:rPr lang="en" sz="2800" b="1">
                <a:solidFill>
                  <a:srgbClr val="40458C"/>
                </a:solidFill>
              </a:rPr>
              <a:t> leading to a tighter fit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b="1">
                <a:solidFill>
                  <a:srgbClr val="0F116A"/>
                </a:solidFill>
              </a:rPr>
              <a:t>“</a:t>
            </a:r>
            <a:r>
              <a:rPr lang="en" sz="2400" b="1" u="sng">
                <a:solidFill>
                  <a:srgbClr val="CC0000"/>
                </a:solidFill>
              </a:rPr>
              <a:t>conformational change</a:t>
            </a:r>
            <a:r>
              <a:rPr lang="en" sz="2400" b="1">
                <a:solidFill>
                  <a:srgbClr val="0F116A"/>
                </a:solidFill>
              </a:rPr>
              <a:t>”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bring chemical groups in position to catalyze reaction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675" y="190325"/>
            <a:ext cx="38195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FACTORS AFFECTING FUNCTION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enzyme concentration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substrate concentration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temperature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pH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salinity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activators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inhibitors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CARBON IS A UNIQUE COMPOUND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Versatile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atomic number = 6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tetravalence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4 stable covalent bonds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550" y="1063384"/>
            <a:ext cx="2554249" cy="195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400" y="3093887"/>
            <a:ext cx="52387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COMPOUNDS WHICH HELP ENZYMES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Activators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cofactors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inorganic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bound within enzymes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ex: Fe, K, Cu, Ca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coenzymes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organic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bound near active site</a:t>
            </a:r>
          </a:p>
          <a:p>
            <a:pPr marL="1371600" lvl="2" indent="-228600">
              <a:spcBef>
                <a:spcPts val="0"/>
              </a:spcBef>
            </a:pPr>
            <a:r>
              <a:rPr lang="en"/>
              <a:t>ex: vitamins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700" y="1063375"/>
            <a:ext cx="2469100" cy="17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00" y="2792250"/>
            <a:ext cx="1143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COMPOUNDS WHICH REGULATE ENZYMES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Inhibitors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competitive inhibition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noncompetitive inhibition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feedback inhibition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75" y="1648500"/>
            <a:ext cx="2859800" cy="291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COMPETITIVE INHIBITOR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Inhibitor &amp; substrate “compete” for </a:t>
            </a:r>
            <a:r>
              <a:rPr lang="en" sz="2400" b="1" u="sng">
                <a:solidFill>
                  <a:srgbClr val="0F116A"/>
                </a:solidFill>
              </a:rPr>
              <a:t>active site</a:t>
            </a:r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2400" b="1" u="sng">
                <a:solidFill>
                  <a:srgbClr val="660066"/>
                </a:solidFill>
              </a:rPr>
              <a:t>penicillin - </a:t>
            </a:r>
            <a:r>
              <a:rPr lang="en" sz="2400" b="1">
                <a:solidFill>
                  <a:srgbClr val="40458C"/>
                </a:solidFill>
              </a:rPr>
              <a:t>blocks enzyme bacteria use to build cell walls</a:t>
            </a:r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2400" b="1" u="sng">
                <a:solidFill>
                  <a:srgbClr val="660066"/>
                </a:solidFill>
              </a:rPr>
              <a:t>disulfiram (Antabuse) - </a:t>
            </a:r>
            <a:r>
              <a:rPr lang="en" sz="2400" b="1">
                <a:solidFill>
                  <a:srgbClr val="40458C"/>
                </a:solidFill>
              </a:rPr>
              <a:t>treats chronic alcoholism</a:t>
            </a:r>
          </a:p>
          <a:p>
            <a:pPr marL="914400" lvl="1" indent="-228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blocks enzyme that breaks down alcohol</a:t>
            </a:r>
          </a:p>
          <a:p>
            <a:pPr marL="914400" lvl="1" indent="-228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severe hangover &amp; vomiting</a:t>
            </a:r>
          </a:p>
          <a:p>
            <a:pPr marL="914400" lvl="1" indent="-228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5-10 minutes after drinking</a:t>
            </a:r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overcome by </a:t>
            </a:r>
            <a:r>
              <a:rPr lang="en" sz="2400" b="1" u="sng">
                <a:solidFill>
                  <a:srgbClr val="0F116A"/>
                </a:solidFill>
              </a:rPr>
              <a:t>increasing</a:t>
            </a:r>
            <a:r>
              <a:rPr lang="en" sz="2400" b="1">
                <a:solidFill>
                  <a:srgbClr val="0F116A"/>
                </a:solidFill>
              </a:rPr>
              <a:t> substrate concentration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saturate solution with substrate so it out-competes inhibitor for active site on enzyme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-15167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NONCOMPETITIVE INHIBITOR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619250"/>
            <a:ext cx="8229600" cy="430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600" b="1">
                <a:solidFill>
                  <a:srgbClr val="0F116A"/>
                </a:solidFill>
              </a:rPr>
              <a:t>Inhibitor binds to site other than active site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b="1" u="sng">
                <a:solidFill>
                  <a:srgbClr val="CC0000"/>
                </a:solidFill>
              </a:rPr>
              <a:t>allosteric inhibitor</a:t>
            </a:r>
            <a:r>
              <a:rPr lang="en" sz="2400" b="1">
                <a:solidFill>
                  <a:srgbClr val="CC0000"/>
                </a:solidFill>
              </a:rPr>
              <a:t> </a:t>
            </a:r>
            <a:r>
              <a:rPr lang="en" sz="2400" b="1">
                <a:solidFill>
                  <a:srgbClr val="0F116A"/>
                </a:solidFill>
              </a:rPr>
              <a:t>binds to</a:t>
            </a:r>
            <a:r>
              <a:rPr lang="en" sz="2400" b="1">
                <a:solidFill>
                  <a:srgbClr val="CC0000"/>
                </a:solidFill>
              </a:rPr>
              <a:t> </a:t>
            </a:r>
            <a:r>
              <a:rPr lang="en" sz="2400" b="1" u="sng">
                <a:solidFill>
                  <a:srgbClr val="CC0000"/>
                </a:solidFill>
              </a:rPr>
              <a:t>allosteric site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causes enzyme to change shape</a:t>
            </a:r>
          </a:p>
          <a:p>
            <a:pPr marL="1371600" lvl="2" indent="-228600" rtl="0">
              <a:lnSpc>
                <a:spcPct val="115000"/>
              </a:lnSpc>
              <a:spcBef>
                <a:spcPts val="500"/>
              </a:spcBef>
              <a:buClr>
                <a:srgbClr val="CC0000"/>
              </a:buClr>
              <a:buSzPct val="100000"/>
            </a:pPr>
            <a:r>
              <a:rPr lang="en" sz="2000" b="1" u="sng">
                <a:solidFill>
                  <a:srgbClr val="CC0000"/>
                </a:solidFill>
              </a:rPr>
              <a:t>conformational change</a:t>
            </a:r>
          </a:p>
          <a:p>
            <a:pPr marL="457200" lvl="0" indent="-228600" rtl="0">
              <a:lnSpc>
                <a:spcPct val="115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000" b="1">
                <a:solidFill>
                  <a:srgbClr val="0F116A"/>
                </a:solidFill>
              </a:rPr>
              <a:t>active site is no longer functional binding site</a:t>
            </a:r>
          </a:p>
          <a:p>
            <a:pPr marL="457200" lvl="0" indent="-228600" rtl="0">
              <a:lnSpc>
                <a:spcPct val="115000"/>
              </a:lnSpc>
              <a:spcBef>
                <a:spcPts val="500"/>
              </a:spcBef>
              <a:buClr>
                <a:srgbClr val="660066"/>
              </a:buClr>
              <a:buSzPct val="100000"/>
            </a:pPr>
            <a:r>
              <a:rPr lang="en" sz="2000" b="1" u="sng">
                <a:solidFill>
                  <a:srgbClr val="660066"/>
                </a:solidFill>
              </a:rPr>
              <a:t>some anti-cancer drugs</a:t>
            </a:r>
          </a:p>
          <a:p>
            <a:pPr marL="914400" lvl="1" indent="-228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</a:pPr>
            <a:r>
              <a:rPr lang="en" sz="2000" b="1">
                <a:solidFill>
                  <a:srgbClr val="40458C"/>
                </a:solidFill>
              </a:rPr>
              <a:t>inhibit enzymes involved in DNA synthesis</a:t>
            </a:r>
          </a:p>
          <a:p>
            <a:pPr marL="1371600" lvl="2" indent="-228600" rtl="0">
              <a:lnSpc>
                <a:spcPct val="115000"/>
              </a:lnSpc>
              <a:spcBef>
                <a:spcPts val="400"/>
              </a:spcBef>
              <a:buClr>
                <a:srgbClr val="0F116A"/>
              </a:buClr>
              <a:buSzPct val="100000"/>
            </a:pPr>
            <a:r>
              <a:rPr lang="en" sz="1800" b="1">
                <a:solidFill>
                  <a:srgbClr val="0F116A"/>
                </a:solidFill>
              </a:rPr>
              <a:t>stop DNA production and division of more cancer cells</a:t>
            </a:r>
          </a:p>
          <a:p>
            <a:pPr marL="457200" lvl="0" indent="-228600" rtl="0">
              <a:lnSpc>
                <a:spcPct val="115000"/>
              </a:lnSpc>
              <a:spcBef>
                <a:spcPts val="500"/>
              </a:spcBef>
              <a:buClr>
                <a:srgbClr val="660066"/>
              </a:buClr>
              <a:buSzPct val="100000"/>
            </a:pPr>
            <a:r>
              <a:rPr lang="en" sz="2000" b="1" u="sng">
                <a:solidFill>
                  <a:srgbClr val="660066"/>
                </a:solidFill>
              </a:rPr>
              <a:t>cyanide poisoning</a:t>
            </a:r>
          </a:p>
          <a:p>
            <a:pPr marL="457200" lvl="0" indent="-228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</a:pPr>
            <a:r>
              <a:rPr lang="en" sz="2000" b="1">
                <a:solidFill>
                  <a:srgbClr val="40458C"/>
                </a:solidFill>
              </a:rPr>
              <a:t>irreversible inhibitor of Cytochrome C, an enzyme in cellular respiration</a:t>
            </a:r>
          </a:p>
          <a:p>
            <a:pPr marL="914400" lvl="1" indent="-228600" rtl="0">
              <a:lnSpc>
                <a:spcPct val="115000"/>
              </a:lnSpc>
              <a:spcBef>
                <a:spcPts val="400"/>
              </a:spcBef>
              <a:buClr>
                <a:srgbClr val="0F116A"/>
              </a:buClr>
              <a:buSzPct val="100000"/>
            </a:pPr>
            <a:r>
              <a:rPr lang="en" sz="1800" b="1">
                <a:solidFill>
                  <a:srgbClr val="0F116A"/>
                </a:solidFill>
              </a:rPr>
              <a:t>stops production of ATP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ALLOSTERIC REGULATION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28625" y="1021700"/>
            <a:ext cx="4863299" cy="321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</a:pPr>
            <a:r>
              <a:rPr lang="en" b="1">
                <a:solidFill>
                  <a:srgbClr val="0F116A"/>
                </a:solidFill>
              </a:rPr>
              <a:t>Conformational changes by regulatory molecules</a:t>
            </a:r>
          </a:p>
          <a:p>
            <a:pPr marL="457200" lvl="0" indent="-2286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</a:pPr>
            <a:r>
              <a:rPr lang="en" sz="2800" b="1">
                <a:solidFill>
                  <a:srgbClr val="40458C"/>
                </a:solidFill>
              </a:rPr>
              <a:t>inhibitors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keeps enzyme in </a:t>
            </a: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0F116A"/>
                </a:solidFill>
              </a:rPr>
              <a:t>      inactive form</a:t>
            </a:r>
          </a:p>
          <a:p>
            <a:pPr marL="457200" lvl="0" indent="-2286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</a:pPr>
            <a:r>
              <a:rPr lang="en" sz="2800" b="1">
                <a:solidFill>
                  <a:srgbClr val="40458C"/>
                </a:solidFill>
              </a:rPr>
              <a:t>activators</a:t>
            </a:r>
          </a:p>
          <a:p>
            <a:pPr marL="914400" lvl="1" indent="-2286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400" b="1">
                <a:solidFill>
                  <a:srgbClr val="0F116A"/>
                </a:solidFill>
              </a:rPr>
              <a:t>keeps enzyme in </a:t>
            </a: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0F116A"/>
                </a:solidFill>
              </a:rPr>
              <a:t>      active form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550" y="2375875"/>
            <a:ext cx="5338775" cy="21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42375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INHIBITION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94025" y="783100"/>
            <a:ext cx="8750099" cy="423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</a:pPr>
            <a:r>
              <a:rPr lang="en" sz="2600" b="1">
                <a:solidFill>
                  <a:srgbClr val="0F116A"/>
                </a:solidFill>
              </a:rPr>
              <a:t>Regulation &amp; coordination of production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product is used by next step in pathway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final product is inhibitor of earlier step</a:t>
            </a:r>
          </a:p>
          <a:p>
            <a:pPr marL="1371600" lvl="2" indent="-228600" rtl="0">
              <a:lnSpc>
                <a:spcPct val="115000"/>
              </a:lnSpc>
              <a:spcBef>
                <a:spcPts val="500"/>
              </a:spcBef>
              <a:buClr>
                <a:srgbClr val="0F116A"/>
              </a:buClr>
              <a:buSzPct val="100000"/>
            </a:pPr>
            <a:r>
              <a:rPr lang="en" sz="2000" b="1">
                <a:solidFill>
                  <a:srgbClr val="0F116A"/>
                </a:solidFill>
              </a:rPr>
              <a:t>allosteric inhibitor of earlier enzyme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</a:pPr>
            <a:r>
              <a:rPr lang="en" sz="2400" b="1">
                <a:solidFill>
                  <a:srgbClr val="40458C"/>
                </a:solidFill>
              </a:rPr>
              <a:t>no unnecessary accumulation of product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725" y="3169325"/>
            <a:ext cx="5173499" cy="18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850" y="216000"/>
            <a:ext cx="5130849" cy="484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HYDROCARBONS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combination of C and 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non-polar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hydrophobic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stable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050" y="2964925"/>
            <a:ext cx="5060475" cy="196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919" y="205975"/>
            <a:ext cx="3006779" cy="250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GROUPS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75" y="1063375"/>
            <a:ext cx="7858125" cy="39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650" y="2382525"/>
            <a:ext cx="6158899" cy="26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6650" y="56950"/>
            <a:ext cx="6111449" cy="23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POLYMERS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long molecules built by repeating units in a chain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monomer = building block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covalent bonds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125" y="1983350"/>
            <a:ext cx="3305974" cy="299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19225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BUILDING POLYMERS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759200"/>
            <a:ext cx="8229600" cy="393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Dehydration Synthesis (Condensation reaction)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requires energy and enzymes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builds a polymer by removing an H</a:t>
            </a:r>
            <a:r>
              <a:rPr lang="en" baseline="-25000"/>
              <a:t>2</a:t>
            </a:r>
            <a:r>
              <a:rPr lang="en"/>
              <a:t>O molecule.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one monomer donates an -OH</a:t>
            </a:r>
            <a:r>
              <a:rPr lang="en" baseline="30000"/>
              <a:t>-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the other monomer donates an H</a:t>
            </a:r>
            <a:r>
              <a:rPr lang="en" baseline="30000"/>
              <a:t>+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baseline="30000"/>
          </a:p>
          <a:p>
            <a:pPr marL="914400" lvl="0" indent="0" rtl="0">
              <a:spcBef>
                <a:spcPts val="0"/>
              </a:spcBef>
              <a:buNone/>
            </a:pPr>
            <a:endParaRPr baseline="30000"/>
          </a:p>
          <a:p>
            <a:pPr marL="0" lvl="0" indent="0">
              <a:spcBef>
                <a:spcPts val="0"/>
              </a:spcBef>
              <a:buNone/>
            </a:pPr>
            <a:endParaRPr baseline="300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75" y="3444825"/>
            <a:ext cx="5510849" cy="15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884</Words>
  <Application>Microsoft Office PowerPoint</Application>
  <PresentationFormat>On-screen Show (16:9)</PresentationFormat>
  <Paragraphs>263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light-gradient</vt:lpstr>
      <vt:lpstr>BIOCHEMISTRY</vt:lpstr>
      <vt:lpstr>MOST IMPORTANT ELEMENTS</vt:lpstr>
      <vt:lpstr>WHY STUDY CARBON?</vt:lpstr>
      <vt:lpstr>CARBON IS A UNIQUE COMPOUND</vt:lpstr>
      <vt:lpstr>HYDROCARBONS</vt:lpstr>
      <vt:lpstr>FUNCTIONAL GROUPS</vt:lpstr>
      <vt:lpstr>PowerPoint Presentation</vt:lpstr>
      <vt:lpstr>POLYMERS</vt:lpstr>
      <vt:lpstr>BUILDING POLYMERS</vt:lpstr>
      <vt:lpstr>DIGESTING POLYMERS</vt:lpstr>
      <vt:lpstr>CARBOHYDRATES</vt:lpstr>
      <vt:lpstr>Sugars</vt:lpstr>
      <vt:lpstr>Simple and Complex Sugars</vt:lpstr>
      <vt:lpstr>Polysaccharides</vt:lpstr>
      <vt:lpstr>POLYSACCHARIDE DIVERSITY</vt:lpstr>
      <vt:lpstr>LIPIDS</vt:lpstr>
      <vt:lpstr>FATS</vt:lpstr>
      <vt:lpstr>PHOSPHOLIPIDS</vt:lpstr>
      <vt:lpstr>STEROIDS</vt:lpstr>
      <vt:lpstr>CHOLESTEROL</vt:lpstr>
      <vt:lpstr>PROTEINS</vt:lpstr>
      <vt:lpstr>AMINO ACIDS</vt:lpstr>
      <vt:lpstr>PROTEIN FOLDING</vt:lpstr>
      <vt:lpstr>PROTEIN FOLDING</vt:lpstr>
      <vt:lpstr>NUCLEIC ACIDS</vt:lpstr>
      <vt:lpstr>NUCLEIC ACIDS</vt:lpstr>
      <vt:lpstr>TYPES OF NUCLEOTIDES</vt:lpstr>
      <vt:lpstr>INTRODUCTION TO METABOLISM</vt:lpstr>
      <vt:lpstr>CHEMICAL REACTIONS AND ENERGY</vt:lpstr>
      <vt:lpstr>PowerPoint Presentation</vt:lpstr>
      <vt:lpstr>COUPLED REACTIONS</vt:lpstr>
      <vt:lpstr>ACTIVATION ENERGY</vt:lpstr>
      <vt:lpstr>CATALYST</vt:lpstr>
      <vt:lpstr>ENZYMES</vt:lpstr>
      <vt:lpstr>ENZYMES</vt:lpstr>
      <vt:lpstr>PROPERTIES OF ENZYMES</vt:lpstr>
      <vt:lpstr>LOCK AND KEY MODEL</vt:lpstr>
      <vt:lpstr>INDUCED FIT MODEL</vt:lpstr>
      <vt:lpstr>FACTORS AFFECTING FUNCTION</vt:lpstr>
      <vt:lpstr>COMPOUNDS WHICH HELP ENZYMES</vt:lpstr>
      <vt:lpstr>COMPOUNDS WHICH REGULATE ENZYMES</vt:lpstr>
      <vt:lpstr>COMPETITIVE INHIBITOR</vt:lpstr>
      <vt:lpstr>NONCOMPETITIVE INHIBITOR</vt:lpstr>
      <vt:lpstr>ALLOSTERIC REGULATION</vt:lpstr>
      <vt:lpstr>FEEDBACK INHIBITION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Wheatley, Rebecca</dc:creator>
  <cp:lastModifiedBy>admin</cp:lastModifiedBy>
  <cp:revision>1</cp:revision>
  <dcterms:modified xsi:type="dcterms:W3CDTF">2015-08-27T15:12:03Z</dcterms:modified>
</cp:coreProperties>
</file>