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0" r:id="rId2"/>
    <p:sldId id="324" r:id="rId3"/>
    <p:sldId id="325" r:id="rId4"/>
    <p:sldId id="303" r:id="rId5"/>
    <p:sldId id="345" r:id="rId6"/>
    <p:sldId id="330" r:id="rId7"/>
    <p:sldId id="328" r:id="rId8"/>
    <p:sldId id="329" r:id="rId9"/>
    <p:sldId id="327" r:id="rId10"/>
    <p:sldId id="332" r:id="rId11"/>
    <p:sldId id="342" r:id="rId12"/>
    <p:sldId id="333" r:id="rId13"/>
    <p:sldId id="343" r:id="rId14"/>
    <p:sldId id="344" r:id="rId15"/>
    <p:sldId id="334" r:id="rId16"/>
    <p:sldId id="336" r:id="rId17"/>
    <p:sldId id="335" r:id="rId18"/>
    <p:sldId id="337" r:id="rId19"/>
    <p:sldId id="339" r:id="rId20"/>
    <p:sldId id="340" r:id="rId21"/>
    <p:sldId id="341" r:id="rId22"/>
    <p:sldId id="338" r:id="rId23"/>
    <p:sldId id="305" r:id="rId2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A590B-A46E-48E4-9B7A-6B7F2EABD46F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44E6A-13B1-4CBF-8B76-2255F2614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44E6A-13B1-4CBF-8B76-2255F26143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27" y="2210710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For both ionic and covalent compounds, you can write a name from the chemical formula or a chemical formula from the name.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3: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Writing Formulas and Naming Compounds</a:t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7085"/>
              </p:ext>
            </p:extLst>
          </p:nvPr>
        </p:nvGraphicFramePr>
        <p:xfrm>
          <a:off x="457199" y="3081907"/>
          <a:ext cx="8229600" cy="252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0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5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6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1863834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Writing Formulas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  <a:cs typeface="Helvetica Light"/>
              </a:rPr>
              <a:t>You can write formulas for ionic compounds by using the following rules in this order.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 Light"/>
              </a:rPr>
              <a:t>Write the symbol of the element </a:t>
            </a:r>
            <a:r>
              <a:rPr lang="en-US" sz="1800" dirty="0" smtClean="0">
                <a:latin typeface="Helvetica Light"/>
                <a:cs typeface="Helvetica Light"/>
              </a:rPr>
              <a:t>or polyatomic </a:t>
            </a:r>
            <a:r>
              <a:rPr lang="en-US" sz="1800" dirty="0">
                <a:latin typeface="Helvetica Light"/>
                <a:cs typeface="Helvetica Light"/>
              </a:rPr>
              <a:t>ion (ions containing more than one atom) that has the positive oxidation number or charge. 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700671"/>
            <a:ext cx="8229600" cy="201252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AutoNum type="arabicPeriod" startAt="2"/>
            </a:pPr>
            <a:r>
              <a:rPr lang="en-US" sz="1800" dirty="0" smtClean="0">
                <a:latin typeface="Helvetica Light"/>
                <a:cs typeface="Helvetica Light"/>
              </a:rPr>
              <a:t>Write </a:t>
            </a:r>
            <a:r>
              <a:rPr lang="en-US" sz="1800" dirty="0">
                <a:latin typeface="Helvetica Light"/>
                <a:cs typeface="Helvetica Light"/>
              </a:rPr>
              <a:t>the symbol of the element or polyatomic ion with the negative oxidation number.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  <a:buAutoNum type="arabicPeriod" startAt="2"/>
            </a:pPr>
            <a:r>
              <a:rPr lang="en-US" sz="1800" dirty="0" smtClean="0">
                <a:latin typeface="Helvetica Light"/>
                <a:cs typeface="Helvetica Light"/>
              </a:rPr>
              <a:t>The </a:t>
            </a:r>
            <a:r>
              <a:rPr lang="en-US" sz="1800" dirty="0">
                <a:latin typeface="Helvetica Light"/>
                <a:cs typeface="Helvetica Light"/>
              </a:rPr>
              <a:t>charge (without the sign) of one ion becomes the subscript of the other ion.  Reduce the subscripts to the smallest whole numbers that retain the ratio of ions. </a:t>
            </a:r>
          </a:p>
          <a:p>
            <a:pPr>
              <a:spcAft>
                <a:spcPts val="1200"/>
              </a:spcAft>
              <a:buAutoNum type="arabicPeriod" startAt="2"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962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411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DETERMINE A CHEMICAL FORMULA</a:t>
            </a:r>
            <a:endParaRPr lang="en-US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4877" y="5022029"/>
            <a:ext cx="4714200" cy="140038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  <a:cs typeface="Helvetica Light"/>
              </a:rPr>
              <a:t>EVALUATE THE ANSWER</a:t>
            </a:r>
          </a:p>
          <a:p>
            <a:r>
              <a:rPr lang="en-US" sz="1600" dirty="0">
                <a:latin typeface="Helvetica Light"/>
              </a:rPr>
              <a:t>Check the answer by determining whether your </a:t>
            </a:r>
            <a:r>
              <a:rPr lang="en-US" sz="1600" dirty="0" smtClean="0">
                <a:latin typeface="Helvetica Light"/>
              </a:rPr>
              <a:t>compound is </a:t>
            </a:r>
            <a:r>
              <a:rPr lang="en-US" sz="1600" dirty="0">
                <a:latin typeface="Helvetica Light"/>
              </a:rPr>
              <a:t>neutral. The charge on three lithium ions is 3+, and </a:t>
            </a:r>
            <a:r>
              <a:rPr lang="en-US" sz="1600" dirty="0" smtClean="0">
                <a:latin typeface="Helvetica Light"/>
              </a:rPr>
              <a:t>the charge </a:t>
            </a:r>
            <a:r>
              <a:rPr lang="en-US" sz="1600" dirty="0">
                <a:latin typeface="Helvetica Light"/>
              </a:rPr>
              <a:t>on one nitrogen is </a:t>
            </a:r>
            <a:r>
              <a:rPr lang="en-US" sz="1600" dirty="0" smtClean="0">
                <a:latin typeface="Helvetica Light"/>
              </a:rPr>
              <a:t>3–. </a:t>
            </a:r>
            <a:r>
              <a:rPr lang="en-US" sz="1600" dirty="0">
                <a:latin typeface="Helvetica Light"/>
              </a:rPr>
              <a:t>The compound is </a:t>
            </a:r>
            <a:r>
              <a:rPr lang="en-US" sz="1600" dirty="0" smtClean="0">
                <a:latin typeface="Helvetica Light"/>
              </a:rPr>
              <a:t>neutral, so </a:t>
            </a:r>
            <a:r>
              <a:rPr lang="en-US" sz="1600" dirty="0">
                <a:latin typeface="Helvetica Light"/>
              </a:rPr>
              <a:t>the formula is correct.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11" name="Picture 10" descr="HSS_AddINclass Exa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/>
          <a:stretch/>
        </p:blipFill>
        <p:spPr>
          <a:xfrm>
            <a:off x="457200" y="1463040"/>
            <a:ext cx="2118037" cy="3332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1" y="1828801"/>
            <a:ext cx="3480099" cy="957430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u="sng" dirty="0" smtClean="0">
                <a:latin typeface="Helvetica Light"/>
                <a:cs typeface="Helvetica Light"/>
              </a:rPr>
              <a:t>Use with Example Problem 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Helvetica Light"/>
                <a:cs typeface="Helvetica Light"/>
              </a:rPr>
              <a:t>Problem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Helvetica Light"/>
                <a:cs typeface="Helvetica Light"/>
              </a:rPr>
              <a:t>What is the formula for lithium nitride?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2821716"/>
            <a:ext cx="3125441" cy="6540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Helvetica"/>
                <a:cs typeface="Helvetica"/>
              </a:rPr>
              <a:t>Response</a:t>
            </a:r>
            <a:endParaRPr lang="en-US" sz="2000" b="1" dirty="0">
              <a:latin typeface="Helvetica"/>
              <a:cs typeface="Helvetica"/>
            </a:endParaRPr>
          </a:p>
          <a:p>
            <a:r>
              <a:rPr lang="en-US" sz="1600" i="1" dirty="0" smtClean="0">
                <a:latin typeface="Helvetica Light"/>
              </a:rPr>
              <a:t>ANALYZE THE PROBLEM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34493"/>
              </p:ext>
            </p:extLst>
          </p:nvPr>
        </p:nvGraphicFramePr>
        <p:xfrm>
          <a:off x="349617" y="3476477"/>
          <a:ext cx="355540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09"/>
              </a:tblGrid>
              <a:tr h="2348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1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symbol and oxidation number of the positive ion: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lithium                      Li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1+</a:t>
                      </a:r>
                      <a:endParaRPr lang="el-GR" sz="1600" b="1" i="0" u="none" strike="noStrike" kern="1200" baseline="30000" dirty="0" smtClean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3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symbol and oxidation number of the negative ion: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nitrogen                    N</a:t>
                      </a:r>
                      <a:r>
                        <a:rPr lang="en-US" sz="1600" b="1" i="0" u="none" strike="noStrike" kern="1200" baseline="3000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3–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3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9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formula for lithium nitride</a:t>
                      </a:r>
                      <a:endParaRPr lang="en-US" sz="1600" b="1" i="1" u="none" baseline="-250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44876" y="1460364"/>
            <a:ext cx="4883972" cy="350865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</a:rPr>
              <a:t>SOLVE FOR THE UNKNOWN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337"/>
                </a:solidFill>
                <a:latin typeface="Helvetica Light"/>
              </a:rPr>
              <a:t>Set Up the </a:t>
            </a:r>
            <a:r>
              <a:rPr lang="en-US" sz="1600" dirty="0" smtClean="0">
                <a:solidFill>
                  <a:srgbClr val="FF0337"/>
                </a:solidFill>
                <a:latin typeface="Helvetica Light"/>
              </a:rPr>
              <a:t>Problem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 Light"/>
              </a:rPr>
              <a:t>Write the symbol of the element with </a:t>
            </a:r>
            <a:r>
              <a:rPr lang="en-US" sz="1600" dirty="0" smtClean="0">
                <a:latin typeface="Helvetica Light"/>
              </a:rPr>
              <a:t>the positive </a:t>
            </a:r>
            <a:r>
              <a:rPr lang="en-US" sz="1600" dirty="0">
                <a:latin typeface="Helvetica Light"/>
              </a:rPr>
              <a:t>charge</a:t>
            </a:r>
            <a:r>
              <a:rPr lang="en-US" sz="1600" dirty="0" smtClean="0">
                <a:latin typeface="Helvetica Light"/>
              </a:rPr>
              <a:t>, followed </a:t>
            </a:r>
            <a:r>
              <a:rPr lang="en-US" sz="1600" dirty="0">
                <a:latin typeface="Helvetica Light"/>
              </a:rPr>
              <a:t>by the symbol of the element with </a:t>
            </a:r>
            <a:r>
              <a:rPr lang="en-US" sz="1600" dirty="0" smtClean="0">
                <a:latin typeface="Helvetica Light"/>
              </a:rPr>
              <a:t>the negative </a:t>
            </a:r>
            <a:r>
              <a:rPr lang="en-US" sz="1600" dirty="0">
                <a:latin typeface="Helvetica Light"/>
              </a:rPr>
              <a:t>charge</a:t>
            </a:r>
            <a:r>
              <a:rPr lang="en-US" sz="1600" dirty="0" smtClean="0">
                <a:latin typeface="Helvetica Light"/>
              </a:rPr>
              <a:t>:</a:t>
            </a:r>
          </a:p>
          <a:p>
            <a:pPr algn="ctr"/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</a:t>
            </a:r>
            <a:r>
              <a:rPr lang="en-US" sz="1600" b="1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1+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1600" b="1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3–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337"/>
                </a:solidFill>
                <a:latin typeface="Helvetica Light"/>
              </a:rPr>
              <a:t>Solve the Problem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 Light"/>
              </a:rPr>
              <a:t>The charge (without the sign) of one ion becomes </a:t>
            </a:r>
            <a:r>
              <a:rPr lang="en-US" sz="1600" dirty="0" smtClean="0">
                <a:latin typeface="Helvetica Light"/>
              </a:rPr>
              <a:t>the subscript </a:t>
            </a:r>
            <a:r>
              <a:rPr lang="en-US" sz="1600" dirty="0">
                <a:latin typeface="Helvetica Light"/>
              </a:rPr>
              <a:t>of the other</a:t>
            </a:r>
            <a:r>
              <a:rPr lang="en-US" sz="1600" dirty="0" smtClean="0">
                <a:latin typeface="Helvetica Light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pt-B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</a:t>
            </a:r>
            <a:r>
              <a:rPr lang="pt-BR" sz="1600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pt-B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pt-BR" sz="1600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pt-B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B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pt-B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</a:t>
            </a:r>
            <a:r>
              <a:rPr lang="pt-BR" sz="1600" b="1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pt-B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</a:p>
          <a:p>
            <a:r>
              <a:rPr lang="en-US" sz="1600" dirty="0">
                <a:latin typeface="Helvetica Light"/>
              </a:rPr>
              <a:t>In this case, the subscripts already reflect the </a:t>
            </a:r>
            <a:r>
              <a:rPr lang="en-US" sz="1600" dirty="0" smtClean="0">
                <a:latin typeface="Helvetica Light"/>
              </a:rPr>
              <a:t>smallest whole </a:t>
            </a:r>
            <a:r>
              <a:rPr lang="en-US" sz="1600" dirty="0">
                <a:latin typeface="Helvetica Light"/>
              </a:rPr>
              <a:t>numbers that retain the ratios of the ions.</a:t>
            </a:r>
            <a:endParaRPr lang="en-US" sz="1600" b="1" dirty="0" smtClean="0">
              <a:latin typeface="Helvetica Light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1672447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Naming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You can name a binary ionic compound from its formula by using these rules.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Helvetica Light"/>
                <a:cs typeface="Helvetica Light"/>
              </a:rPr>
              <a:t>1.  Write the name of the positive ion.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06031"/>
            <a:ext cx="5608320" cy="365948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spcAft>
                <a:spcPts val="600"/>
              </a:spcAft>
              <a:buAutoNum type="arabicPeriod" startAt="2"/>
            </a:pPr>
            <a:r>
              <a:rPr lang="en-US" sz="1800" dirty="0" smtClean="0">
                <a:latin typeface="Helvetica Light"/>
                <a:cs typeface="Helvetica Light"/>
              </a:rPr>
              <a:t>Check </a:t>
            </a:r>
            <a:r>
              <a:rPr lang="en-US" sz="1800" dirty="0">
                <a:latin typeface="Helvetica Light"/>
                <a:cs typeface="Helvetica Light"/>
              </a:rPr>
              <a:t>to see if the positive ion is capable of forming more than one oxidation number.  If it is, determine the oxidation number of the ion from the formula of the compound. </a:t>
            </a:r>
            <a:r>
              <a:rPr lang="en-US" sz="1800" dirty="0" smtClean="0">
                <a:latin typeface="Helvetica Light"/>
                <a:cs typeface="Helvetica Light"/>
              </a:rPr>
              <a:t>Then write </a:t>
            </a:r>
            <a:r>
              <a:rPr lang="en-US" sz="1800" dirty="0">
                <a:latin typeface="Helvetica Light"/>
                <a:cs typeface="Helvetica Light"/>
              </a:rPr>
              <a:t>the charge of the positive ion using roman numerals in parentheses after the ion’s name.  If the ion has only one possible oxidation number, proceed to step 3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 marL="346075" indent="-346075">
              <a:spcAft>
                <a:spcPts val="600"/>
              </a:spcAft>
              <a:buAutoNum type="arabicPeriod" startAt="2"/>
            </a:pPr>
            <a:r>
              <a:rPr lang="en-US" sz="1800" dirty="0" smtClean="0">
                <a:latin typeface="Helvetica Light"/>
                <a:cs typeface="Helvetica Light"/>
              </a:rPr>
              <a:t>Write </a:t>
            </a:r>
            <a:r>
              <a:rPr lang="en-US" sz="1800" dirty="0">
                <a:latin typeface="Helvetica Light"/>
                <a:cs typeface="Helvetica Light"/>
              </a:rPr>
              <a:t>the root name of the negative ion.  The root is the first part of the element’s name. </a:t>
            </a:r>
          </a:p>
          <a:p>
            <a:pPr marL="346075" indent="-346075">
              <a:spcAft>
                <a:spcPts val="600"/>
              </a:spcAft>
              <a:buAutoNum type="arabicPeriod" startAt="2"/>
            </a:pPr>
            <a:r>
              <a:rPr lang="en-US" sz="1800" dirty="0">
                <a:latin typeface="Helvetica Light"/>
                <a:cs typeface="Helvetica Light"/>
              </a:rPr>
              <a:t>Add the ending -ide to the root.  The table lists several elements and their -ide counterparts</a:t>
            </a:r>
            <a:r>
              <a:rPr lang="en-US" sz="2000" dirty="0">
                <a:latin typeface="Helvetica Light"/>
                <a:cs typeface="Helvetica Light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30" y="1974072"/>
            <a:ext cx="2668470" cy="364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4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411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NAME A BINARY IONIC COMPOUND</a:t>
            </a:r>
            <a:endParaRPr lang="en-US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 descr="HSS_AddINclass Exa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/>
          <a:stretch/>
        </p:blipFill>
        <p:spPr>
          <a:xfrm>
            <a:off x="457200" y="1463040"/>
            <a:ext cx="2118037" cy="3332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1" y="1828800"/>
            <a:ext cx="3480099" cy="1097279"/>
          </a:xfrm>
          <a:prstGeom prst="rect">
            <a:avLst/>
          </a:prstGeom>
        </p:spPr>
        <p:txBody>
          <a:bodyPr vert="horz" lIns="0" tIns="0" rIns="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u="sng" dirty="0" smtClean="0">
                <a:latin typeface="Helvetica Light"/>
                <a:cs typeface="Helvetica Light"/>
              </a:rPr>
              <a:t>Use with Example Problem 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Helvetica Light"/>
                <a:cs typeface="Helvetica Light"/>
              </a:rPr>
              <a:t>Problem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Helvetica Light"/>
                <a:cs typeface="Helvetica Light"/>
              </a:rPr>
              <a:t>What would a chemist name </a:t>
            </a:r>
            <a:r>
              <a:rPr lang="en-US" sz="1600" dirty="0" smtClean="0">
                <a:latin typeface="Helvetica Light"/>
                <a:cs typeface="Helvetica Light"/>
              </a:rPr>
              <a:t>the compound </a:t>
            </a:r>
            <a:r>
              <a:rPr lang="en-US" sz="1600" dirty="0" err="1">
                <a:latin typeface="Helvetica Light"/>
                <a:cs typeface="Helvetica Light"/>
              </a:rPr>
              <a:t>CuCl</a:t>
            </a:r>
            <a:r>
              <a:rPr lang="en-US" sz="1600" dirty="0">
                <a:latin typeface="Helvetica Light"/>
                <a:cs typeface="Helvetica Light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3090666"/>
            <a:ext cx="3125441" cy="6540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latin typeface="Helvetica"/>
                <a:cs typeface="Helvetica"/>
              </a:rPr>
              <a:t>Response</a:t>
            </a:r>
            <a:endParaRPr lang="en-US" sz="2000" b="1" dirty="0">
              <a:latin typeface="Helvetica"/>
              <a:cs typeface="Helvetica"/>
            </a:endParaRPr>
          </a:p>
          <a:p>
            <a:r>
              <a:rPr lang="en-US" sz="1600" i="1" dirty="0" smtClean="0">
                <a:latin typeface="Helvetica Light"/>
              </a:rPr>
              <a:t>ANALYZE THE PROBLEM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43578"/>
              </p:ext>
            </p:extLst>
          </p:nvPr>
        </p:nvGraphicFramePr>
        <p:xfrm>
          <a:off x="349617" y="3745427"/>
          <a:ext cx="355540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09"/>
              </a:tblGrid>
              <a:tr h="2348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endParaRPr lang="en-US" sz="16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1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 names of the atoms in the compound: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copper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and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chlorine</a:t>
                      </a:r>
                      <a:endParaRPr lang="el-GR" sz="1600" b="1" i="0" u="none" strike="noStrike" kern="1200" baseline="30000" dirty="0" smtClean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UNKNOWN</a:t>
                      </a:r>
                      <a:endParaRPr lang="en-US" sz="1600" b="1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9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compound name for </a:t>
                      </a:r>
                      <a:r>
                        <a:rPr lang="en-US" sz="1600" dirty="0" err="1" smtClean="0">
                          <a:solidFill>
                            <a:srgbClr val="FF0337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CuCl</a:t>
                      </a:r>
                      <a:endParaRPr lang="en-US" sz="1600" b="1" i="1" u="none" baseline="-25000" dirty="0">
                        <a:solidFill>
                          <a:srgbClr val="FF0337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08138" y="1869168"/>
            <a:ext cx="4150938" cy="40780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</a:rPr>
              <a:t>SOLVE FOR THE UNKNOWN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337"/>
                </a:solidFill>
                <a:latin typeface="Helvetica Light"/>
              </a:rPr>
              <a:t>Set </a:t>
            </a:r>
            <a:r>
              <a:rPr lang="en-US" sz="1600" dirty="0">
                <a:solidFill>
                  <a:srgbClr val="FF0337"/>
                </a:solidFill>
                <a:latin typeface="Helvetica Light"/>
              </a:rPr>
              <a:t>Up the Problem</a:t>
            </a:r>
          </a:p>
          <a:p>
            <a:pPr marL="225425" indent="-225425">
              <a:spcAft>
                <a:spcPts val="600"/>
              </a:spcAft>
            </a:pPr>
            <a:r>
              <a:rPr lang="en-US" sz="1600" b="1" dirty="0">
                <a:latin typeface="Helvetica Light"/>
              </a:rPr>
              <a:t>1. </a:t>
            </a:r>
            <a:r>
              <a:rPr lang="en-US" sz="1600" dirty="0">
                <a:latin typeface="Helvetica Light"/>
              </a:rPr>
              <a:t>Name the positive ion in the compound. </a:t>
            </a:r>
            <a:endParaRPr lang="en-US" sz="1600" b="1" dirty="0">
              <a:latin typeface="Helvetica Light"/>
              <a:cs typeface="Helvetica" panose="020B0604020202020204" pitchFamily="34" charset="0"/>
            </a:endParaRPr>
          </a:p>
          <a:p>
            <a:pPr marL="225425" indent="-225425">
              <a:spcAft>
                <a:spcPts val="600"/>
              </a:spcAft>
            </a:pPr>
            <a:r>
              <a:rPr lang="en-US" sz="1600" b="1" dirty="0" smtClean="0">
                <a:latin typeface="Helvetica Light"/>
              </a:rPr>
              <a:t>2. </a:t>
            </a:r>
            <a:r>
              <a:rPr lang="en-US" sz="1600" dirty="0" smtClean="0">
                <a:latin typeface="Helvetica Light"/>
              </a:rPr>
              <a:t>Check </a:t>
            </a:r>
            <a:r>
              <a:rPr lang="en-US" sz="1600" b="1" dirty="0">
                <a:latin typeface="Helvetica Light"/>
              </a:rPr>
              <a:t>Table 2 </a:t>
            </a:r>
            <a:r>
              <a:rPr lang="en-US" sz="1600" dirty="0">
                <a:latin typeface="Helvetica Light"/>
              </a:rPr>
              <a:t>to determine whether the positive ion can </a:t>
            </a:r>
            <a:r>
              <a:rPr lang="en-US" sz="1600" dirty="0" smtClean="0">
                <a:latin typeface="Helvetica Light"/>
              </a:rPr>
              <a:t>have more </a:t>
            </a:r>
            <a:r>
              <a:rPr lang="en-US" sz="1600" dirty="0">
                <a:latin typeface="Helvetica Light"/>
              </a:rPr>
              <a:t>than one oxidation number. If it can, determine </a:t>
            </a:r>
            <a:r>
              <a:rPr lang="en-US" sz="1600" dirty="0" smtClean="0">
                <a:latin typeface="Helvetica Light"/>
              </a:rPr>
              <a:t>which one </a:t>
            </a:r>
            <a:r>
              <a:rPr lang="en-US" sz="1600" dirty="0">
                <a:latin typeface="Helvetica Light"/>
              </a:rPr>
              <a:t>to use, name the positive ion, and write the charge </a:t>
            </a:r>
            <a:r>
              <a:rPr lang="en-US" sz="1600" dirty="0" smtClean="0">
                <a:latin typeface="Helvetica Light"/>
              </a:rPr>
              <a:t>using roman </a:t>
            </a:r>
            <a:r>
              <a:rPr lang="en-US" sz="1600" dirty="0">
                <a:latin typeface="Helvetica Light"/>
              </a:rPr>
              <a:t>numerals in parentheses.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Helvetica Light"/>
              </a:rPr>
              <a:t>3. </a:t>
            </a:r>
            <a:r>
              <a:rPr lang="en-US" sz="1600" dirty="0">
                <a:latin typeface="Helvetica Light"/>
              </a:rPr>
              <a:t>Write the root name of the negative ion.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Helvetica Light"/>
              </a:rPr>
              <a:t>4. </a:t>
            </a:r>
            <a:r>
              <a:rPr lang="en-US" sz="1600" dirty="0">
                <a:latin typeface="Helvetica Light"/>
              </a:rPr>
              <a:t>Add the ending </a:t>
            </a:r>
            <a:r>
              <a:rPr lang="en-US" sz="1600" i="1" dirty="0">
                <a:latin typeface="Helvetica Light"/>
              </a:rPr>
              <a:t>–ide </a:t>
            </a:r>
            <a:r>
              <a:rPr lang="en-US" sz="1600" dirty="0">
                <a:latin typeface="Helvetica Light"/>
              </a:rPr>
              <a:t>to the root of the negative ion</a:t>
            </a:r>
            <a:r>
              <a:rPr lang="en-US" sz="1600" dirty="0" smtClean="0">
                <a:latin typeface="Helvetica Ligh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337"/>
                </a:solidFill>
                <a:latin typeface="Helvetica Light"/>
              </a:rPr>
              <a:t>Solve </a:t>
            </a:r>
            <a:r>
              <a:rPr lang="en-US" sz="1600" dirty="0">
                <a:solidFill>
                  <a:srgbClr val="FF0337"/>
                </a:solidFill>
                <a:latin typeface="Helvetica Light"/>
              </a:rPr>
              <a:t>the Problem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Helvetica Light"/>
              </a:rPr>
              <a:t>1. </a:t>
            </a:r>
            <a:r>
              <a:rPr lang="en-US" sz="1600" dirty="0">
                <a:latin typeface="Helvetica Light"/>
              </a:rPr>
              <a:t>The positive ion is copper</a:t>
            </a:r>
            <a:r>
              <a:rPr lang="en-US" sz="1600" dirty="0" smtClean="0">
                <a:latin typeface="Helvetica Light"/>
              </a:rPr>
              <a:t>.</a:t>
            </a:r>
            <a:endParaRPr lang="en-US" sz="1600" dirty="0">
              <a:latin typeface="Helvetica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411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NAME A BINARY IONIC COMPOUND</a:t>
            </a:r>
            <a:endParaRPr lang="en-US" sz="22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5722" y="1873271"/>
            <a:ext cx="3759794" cy="164660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  <a:cs typeface="Helvetica Light"/>
              </a:rPr>
              <a:t>EVALUATE THE ANSWER</a:t>
            </a:r>
          </a:p>
          <a:p>
            <a:r>
              <a:rPr lang="en-US" sz="1600" dirty="0">
                <a:latin typeface="Helvetica Light"/>
              </a:rPr>
              <a:t>In an ionic compound, the positive ion is a metal </a:t>
            </a:r>
            <a:r>
              <a:rPr lang="en-US" sz="1600" dirty="0" smtClean="0">
                <a:latin typeface="Helvetica Light"/>
              </a:rPr>
              <a:t>and the </a:t>
            </a:r>
            <a:r>
              <a:rPr lang="en-US" sz="1600" dirty="0">
                <a:latin typeface="Helvetica Light"/>
              </a:rPr>
              <a:t>negative ion is a nonmetal—the name should </a:t>
            </a:r>
            <a:r>
              <a:rPr lang="en-US" sz="1600" dirty="0" smtClean="0">
                <a:latin typeface="Helvetica Light"/>
              </a:rPr>
              <a:t>be in </a:t>
            </a:r>
            <a:r>
              <a:rPr lang="en-US" sz="1600" dirty="0">
                <a:latin typeface="Helvetica Light"/>
              </a:rPr>
              <a:t>this order. The name copper(I) chloride has the </a:t>
            </a:r>
            <a:r>
              <a:rPr lang="en-US" sz="1600" dirty="0" smtClean="0">
                <a:latin typeface="Helvetica Light"/>
              </a:rPr>
              <a:t>metal first </a:t>
            </a:r>
            <a:r>
              <a:rPr lang="en-US" sz="1600" dirty="0">
                <a:latin typeface="Helvetica Light"/>
              </a:rPr>
              <a:t>and the nonmetal second.</a:t>
            </a:r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11" name="Picture 10" descr="HSS_AddINclass Exa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/>
          <a:stretch/>
        </p:blipFill>
        <p:spPr>
          <a:xfrm>
            <a:off x="457200" y="1463040"/>
            <a:ext cx="2118037" cy="333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1" y="1892463"/>
            <a:ext cx="3528508" cy="310854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 smtClean="0">
                <a:latin typeface="Helvetica Light"/>
              </a:rPr>
              <a:t>SOLVE FOR THE UNKNOWN</a:t>
            </a:r>
          </a:p>
          <a:p>
            <a:pPr marL="225425" indent="-225425">
              <a:spcAft>
                <a:spcPts val="600"/>
              </a:spcAft>
            </a:pPr>
            <a:r>
              <a:rPr lang="en-US" sz="1600" b="1" dirty="0" smtClean="0">
                <a:latin typeface="Helvetica Light"/>
              </a:rPr>
              <a:t>2</a:t>
            </a:r>
            <a:r>
              <a:rPr lang="en-US" sz="1600" b="1" dirty="0">
                <a:latin typeface="Helvetica Light"/>
              </a:rPr>
              <a:t>. </a:t>
            </a:r>
            <a:r>
              <a:rPr lang="en-US" sz="1600" dirty="0">
                <a:latin typeface="Helvetica Light"/>
              </a:rPr>
              <a:t>Copper has two oxidation numbers. The </a:t>
            </a:r>
            <a:r>
              <a:rPr lang="en-US" sz="1600" dirty="0" smtClean="0">
                <a:latin typeface="Helvetica Light"/>
              </a:rPr>
              <a:t>oxidation number </a:t>
            </a:r>
            <a:r>
              <a:rPr lang="en-US" sz="1600" dirty="0">
                <a:latin typeface="Helvetica Light"/>
              </a:rPr>
              <a:t>for chlorine is 1-, so copper has to be 1</a:t>
            </a:r>
            <a:r>
              <a:rPr lang="en-US" sz="1600" dirty="0" smtClean="0">
                <a:latin typeface="Helvetica Light"/>
              </a:rPr>
              <a:t>+. The </a:t>
            </a:r>
            <a:r>
              <a:rPr lang="en-US" sz="1600" dirty="0">
                <a:latin typeface="Helvetica Light"/>
              </a:rPr>
              <a:t>positive ion is </a:t>
            </a:r>
            <a:r>
              <a:rPr lang="en-US" sz="1600" i="1" dirty="0">
                <a:latin typeface="Helvetica Light"/>
              </a:rPr>
              <a:t>copper(I).</a:t>
            </a:r>
          </a:p>
          <a:p>
            <a:pPr marL="225425" indent="-225425">
              <a:spcAft>
                <a:spcPts val="600"/>
              </a:spcAft>
            </a:pPr>
            <a:r>
              <a:rPr lang="en-US" sz="1600" b="1" dirty="0">
                <a:latin typeface="Helvetica Light"/>
              </a:rPr>
              <a:t>3. </a:t>
            </a:r>
            <a:r>
              <a:rPr lang="en-US" sz="1600" dirty="0">
                <a:latin typeface="Helvetica Light"/>
              </a:rPr>
              <a:t>The negative atom is chlorine. The root is </a:t>
            </a:r>
            <a:r>
              <a:rPr lang="en-US" sz="1600" i="1" dirty="0" err="1">
                <a:latin typeface="Helvetica Light"/>
              </a:rPr>
              <a:t>chlor</a:t>
            </a:r>
            <a:r>
              <a:rPr lang="en-US" sz="1600" i="1" dirty="0">
                <a:latin typeface="Helvetica Light"/>
              </a:rPr>
              <a:t>–.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Helvetica Light"/>
              </a:rPr>
              <a:t>4. </a:t>
            </a:r>
            <a:r>
              <a:rPr lang="en-US" sz="1600" dirty="0">
                <a:latin typeface="Helvetica Light"/>
              </a:rPr>
              <a:t>Adding </a:t>
            </a:r>
            <a:r>
              <a:rPr lang="en-US" sz="1600" i="1" dirty="0">
                <a:latin typeface="Helvetica Light"/>
              </a:rPr>
              <a:t>–ide </a:t>
            </a:r>
            <a:r>
              <a:rPr lang="en-US" sz="1600" dirty="0">
                <a:latin typeface="Helvetica Light"/>
              </a:rPr>
              <a:t>to the negative root name is </a:t>
            </a:r>
            <a:r>
              <a:rPr lang="en-US" sz="1600" i="1" dirty="0">
                <a:latin typeface="Helvetica Light"/>
              </a:rPr>
              <a:t>chloride</a:t>
            </a:r>
            <a:r>
              <a:rPr lang="en-US" sz="1600" i="1" dirty="0" smtClean="0">
                <a:latin typeface="Helvetica Light"/>
              </a:rPr>
              <a:t>. </a:t>
            </a:r>
          </a:p>
          <a:p>
            <a:pPr algn="ctr">
              <a:spcAft>
                <a:spcPts val="600"/>
              </a:spcAft>
            </a:pPr>
            <a:r>
              <a:rPr lang="en-US" sz="1600" b="1" dirty="0" smtClean="0">
                <a:latin typeface="Helvetica Light"/>
              </a:rPr>
              <a:t>The </a:t>
            </a:r>
            <a:r>
              <a:rPr lang="en-US" sz="1600" b="1" dirty="0">
                <a:latin typeface="Helvetica Light"/>
              </a:rPr>
              <a:t>compound name is </a:t>
            </a:r>
            <a:r>
              <a:rPr lang="en-US" sz="1600" b="1" dirty="0" smtClean="0">
                <a:latin typeface="Helvetica Light"/>
              </a:rPr>
              <a:t>      copper(I</a:t>
            </a:r>
            <a:r>
              <a:rPr lang="en-US" sz="1600" b="1" dirty="0">
                <a:latin typeface="Helvetica Light"/>
              </a:rPr>
              <a:t>) chloride.</a:t>
            </a:r>
            <a:endParaRPr lang="en-US" sz="1600" b="1" i="1" dirty="0" smtClean="0">
              <a:latin typeface="Helvetica Ligh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</p:spTree>
    <p:extLst>
      <p:ext uri="{BB962C8B-B14F-4D97-AF65-F5344CB8AC3E}">
        <p14:creationId xmlns:p14="http://schemas.microsoft.com/office/powerpoint/2010/main" val="428099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6347022" cy="917535"/>
          </a:xfrm>
        </p:spPr>
        <p:txBody>
          <a:bodyPr lIns="0" tIns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3100" b="1" dirty="0">
                <a:latin typeface="Helvetica"/>
                <a:cs typeface="Helvetica"/>
              </a:rPr>
              <a:t>Compounds with Complex Ions </a:t>
            </a:r>
          </a:p>
          <a:p>
            <a:pPr marL="339725" indent="-339725">
              <a:spcAft>
                <a:spcPts val="1200"/>
              </a:spcAft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Not all ionic compounds are binary.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65007"/>
            <a:ext cx="4231758" cy="420168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Baking soda has the formula NaHCO</a:t>
            </a:r>
            <a:r>
              <a:rPr lang="en-US" sz="2000" baseline="-25000" dirty="0">
                <a:latin typeface="Helvetica Light"/>
                <a:cs typeface="Helvetica Light"/>
              </a:rPr>
              <a:t>3</a:t>
            </a:r>
            <a:r>
              <a:rPr lang="en-US" sz="2000" dirty="0">
                <a:latin typeface="Helvetica Light"/>
                <a:cs typeface="Helvetica Light"/>
              </a:rPr>
              <a:t>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This is an example of an ionic compound that is not binary.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Some ionic compounds, including baking soda, are composed of more than two elements.  They contain polyatomic ions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A </a:t>
            </a:r>
            <a:r>
              <a:rPr lang="en-US" sz="2000" b="1" dirty="0">
                <a:latin typeface="Helvetica Light"/>
                <a:cs typeface="Helvetica Light"/>
              </a:rPr>
              <a:t>polyatomic ion</a:t>
            </a:r>
            <a:r>
              <a:rPr lang="en-US" sz="2000" dirty="0">
                <a:latin typeface="Helvetica Light"/>
                <a:cs typeface="Helvetica Light"/>
              </a:rPr>
              <a:t> is a positively or negatively charged, covalently bonded group of atoms.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11" y="1634836"/>
            <a:ext cx="2872021" cy="38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</p:spTree>
    <p:extLst>
      <p:ext uri="{BB962C8B-B14F-4D97-AF65-F5344CB8AC3E}">
        <p14:creationId xmlns:p14="http://schemas.microsoft.com/office/powerpoint/2010/main" val="247936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7719237" cy="1119554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Writing Formulas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To write formulas for these compounds, follow the rules for binary compounds, with one addition.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062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15896"/>
            <a:ext cx="3604437" cy="36257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When more than one polyatomic ion is needed, write parentheses around the polyatomic ion before adding the subscript.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Here is one example of naming a complex compound.</a:t>
            </a: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37" y="1956391"/>
            <a:ext cx="4137484" cy="425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3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7719237" cy="1119554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Naming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284624"/>
            <a:ext cx="3604437" cy="36257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To name a compound that contains one </a:t>
            </a:r>
            <a:r>
              <a:rPr lang="en-US" sz="2000" dirty="0" smtClean="0">
                <a:latin typeface="Helvetica Light"/>
                <a:cs typeface="Helvetica Light"/>
              </a:rPr>
              <a:t>polyatomic ion, </a:t>
            </a:r>
            <a:r>
              <a:rPr lang="en-US" sz="2000" dirty="0">
                <a:latin typeface="Helvetica Light"/>
                <a:cs typeface="Helvetica Light"/>
              </a:rPr>
              <a:t>first write the name of the positive ion.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Then write the name of the negative ion.</a:t>
            </a: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37" y="1276310"/>
            <a:ext cx="4196249" cy="35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</p:spTree>
    <p:extLst>
      <p:ext uri="{BB962C8B-B14F-4D97-AF65-F5344CB8AC3E}">
        <p14:creationId xmlns:p14="http://schemas.microsoft.com/office/powerpoint/2010/main" val="304219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7719237" cy="1119554"/>
          </a:xfrm>
        </p:spPr>
        <p:txBody>
          <a:bodyPr lIns="0" tIns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Naming Binary Covalent Compounds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Covalent compounds are those formed between elements that are nonmetals.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062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15896"/>
            <a:ext cx="7145079" cy="36257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Some pairs of nonmetals can form more than one compound with each other.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In the system you have learned so far, N</a:t>
            </a:r>
            <a:r>
              <a:rPr lang="en-US" sz="2000" baseline="-25000" dirty="0">
                <a:latin typeface="Helvetica Light"/>
                <a:cs typeface="Helvetica Light"/>
              </a:rPr>
              <a:t>2</a:t>
            </a:r>
            <a:r>
              <a:rPr lang="en-US" sz="2000" dirty="0">
                <a:latin typeface="Helvetica Light"/>
                <a:cs typeface="Helvetica Light"/>
              </a:rPr>
              <a:t>O, NO, NO</a:t>
            </a:r>
            <a:r>
              <a:rPr lang="en-US" sz="2000" baseline="-25000" dirty="0">
                <a:latin typeface="Helvetica Light"/>
                <a:cs typeface="Helvetica Light"/>
              </a:rPr>
              <a:t>2</a:t>
            </a:r>
            <a:r>
              <a:rPr lang="en-US" sz="2000" dirty="0">
                <a:latin typeface="Helvetica Light"/>
                <a:cs typeface="Helvetica Light"/>
              </a:rPr>
              <a:t>, and N</a:t>
            </a:r>
            <a:r>
              <a:rPr lang="en-US" sz="2000" baseline="-25000" dirty="0">
                <a:latin typeface="Helvetica Light"/>
                <a:cs typeface="Helvetica Light"/>
              </a:rPr>
              <a:t>2</a:t>
            </a:r>
            <a:r>
              <a:rPr lang="en-US" sz="2000" dirty="0">
                <a:latin typeface="Helvetica Light"/>
                <a:cs typeface="Helvetica Light"/>
              </a:rPr>
              <a:t>O</a:t>
            </a:r>
            <a:r>
              <a:rPr lang="en-US" sz="2000" baseline="-25000" dirty="0">
                <a:latin typeface="Helvetica Light"/>
                <a:cs typeface="Helvetica Light"/>
              </a:rPr>
              <a:t>5</a:t>
            </a:r>
            <a:r>
              <a:rPr lang="en-US" sz="2000" dirty="0">
                <a:latin typeface="Helvetica Light"/>
                <a:cs typeface="Helvetica Light"/>
              </a:rPr>
              <a:t> would be called nitrogen oxide.  You would not know from that name what the composition of the compound is. </a:t>
            </a: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239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7719237" cy="1119554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Using </a:t>
            </a:r>
            <a:r>
              <a:rPr lang="en-US" sz="2200" b="1" dirty="0" smtClean="0">
                <a:latin typeface="Helvetica"/>
                <a:cs typeface="Helvetica"/>
              </a:rPr>
              <a:t>prefixes 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Scientists use Greek prefixes to indicate how many atoms of each element are in a binary covalent compound.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062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15896"/>
            <a:ext cx="7258691" cy="36257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Notice that the last vowel of the prefix is dropped when the second element begins with a vowel as in pentoxide.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Often the prefix mono- is omitted, although it is used for emphasis in some cases. 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289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86344"/>
            <a:ext cx="8229600" cy="4573816"/>
          </a:xfrm>
        </p:spPr>
        <p:txBody>
          <a:bodyPr lIns="0" tIns="0" bIns="0">
            <a:normAutofit/>
          </a:bodyPr>
          <a:lstStyle/>
          <a:p>
            <a:r>
              <a:rPr lang="en-US" sz="2000" b="1" dirty="0">
                <a:latin typeface="Helvetica" pitchFamily="34" charset="0"/>
                <a:cs typeface="Helvetica" pitchFamily="34" charset="0"/>
              </a:rPr>
              <a:t>6(D)</a:t>
            </a:r>
            <a:r>
              <a:rPr lang="en-US" sz="2000" b="1" dirty="0"/>
              <a:t> </a:t>
            </a:r>
            <a:r>
              <a:rPr lang="en-US" sz="2000" b="1" dirty="0">
                <a:latin typeface="Helvetica Light"/>
              </a:rPr>
              <a:t>Relate the physical and chemical behavior of an element, including bonding and classification, to its placement on the Periodic Table. </a:t>
            </a:r>
            <a:endParaRPr lang="en-US" sz="2000" b="1" dirty="0">
              <a:latin typeface="Helvetica Light"/>
              <a:cs typeface="Helvetica" pitchFamily="34" charset="0"/>
            </a:endParaRPr>
          </a:p>
          <a:p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2(E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)</a:t>
            </a:r>
            <a:r>
              <a:rPr lang="en-US" sz="2000" b="1" dirty="0"/>
              <a:t> </a:t>
            </a:r>
            <a:r>
              <a:rPr lang="en-US" sz="2000" dirty="0">
                <a:latin typeface="Helvetica Light"/>
              </a:rPr>
              <a:t>Communicate valid conclusions</a:t>
            </a:r>
            <a:r>
              <a:rPr lang="en-US" sz="2000" dirty="0" smtClean="0">
                <a:latin typeface="Helvetica Light"/>
              </a:rPr>
              <a:t>.</a:t>
            </a:r>
            <a:endParaRPr lang="en-US" sz="2000" dirty="0">
              <a:latin typeface="Helvetica Light"/>
              <a:cs typeface="Helvetic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Compounds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760892"/>
            <a:ext cx="1011936" cy="920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5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7719237" cy="481600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Using </a:t>
            </a:r>
            <a:r>
              <a:rPr lang="en-US" sz="2200" b="1" dirty="0" smtClean="0">
                <a:latin typeface="Helvetica"/>
                <a:cs typeface="Helvetica"/>
              </a:rPr>
              <a:t>prefixes </a:t>
            </a:r>
            <a:endParaRPr lang="en-US" sz="2200" b="1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062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1382219"/>
            <a:ext cx="3157870" cy="36257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These same prefixes are used when naming </a:t>
            </a:r>
            <a:r>
              <a:rPr lang="en-US" sz="2000" dirty="0" smtClean="0">
                <a:latin typeface="Helvetica Light"/>
                <a:cs typeface="Helvetica Light"/>
              </a:rPr>
              <a:t>hydrates. </a:t>
            </a: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The main ionic compound is named the regular way, but the number of water molecules in the hydrate is indicated by the Greek prefix.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16" y="1382219"/>
            <a:ext cx="4523032" cy="478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6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118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200" b="1" dirty="0" smtClean="0">
                <a:latin typeface="Helvetica"/>
                <a:cs typeface="Helvetica"/>
              </a:rPr>
              <a:t>Prefixes for Covalent Compounds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37301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Interactive Table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Interactive Table animation from page 570here.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836837"/>
            <a:ext cx="7719237" cy="1119554"/>
          </a:xfrm>
        </p:spPr>
        <p:txBody>
          <a:bodyPr lIns="0" tIns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Compounds with Added Water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A </a:t>
            </a:r>
            <a:r>
              <a:rPr lang="en-US" sz="2000" b="1" dirty="0">
                <a:latin typeface="Helvetica Light"/>
                <a:cs typeface="Helvetica Light"/>
              </a:rPr>
              <a:t>hydrate</a:t>
            </a:r>
            <a:r>
              <a:rPr lang="en-US" sz="2000" dirty="0">
                <a:latin typeface="Helvetica Light"/>
                <a:cs typeface="Helvetica Light"/>
              </a:rPr>
              <a:t> is a compound that has water chemically attached to its ions and written into its chemical formula.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062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15896"/>
            <a:ext cx="7421526" cy="2497201"/>
          </a:xfrm>
          <a:prstGeom prst="rect">
            <a:avLst/>
          </a:prstGeom>
        </p:spPr>
        <p:txBody>
          <a:bodyPr vert="horz" lIns="0" tIns="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When </a:t>
            </a:r>
            <a:r>
              <a:rPr lang="en-US" sz="2000" dirty="0">
                <a:latin typeface="Helvetica Light"/>
                <a:cs typeface="Helvetica Light"/>
              </a:rPr>
              <a:t>a solution of cobalt chloride evaporates, pink crystals that contain six water molecules for each unit of cobalt chloride are formed. The formula for this compound is </a:t>
            </a:r>
            <a:r>
              <a:rPr lang="en-US" sz="2000" dirty="0" smtClean="0">
                <a:latin typeface="Helvetica Light"/>
                <a:cs typeface="Helvetica Light"/>
              </a:rPr>
              <a:t>     CoCl</a:t>
            </a:r>
            <a:r>
              <a:rPr lang="en-US" sz="2000" baseline="-25000" dirty="0" smtClean="0">
                <a:latin typeface="Helvetica Light"/>
                <a:cs typeface="Helvetica Light"/>
              </a:rPr>
              <a:t>2</a:t>
            </a:r>
            <a:r>
              <a:rPr lang="en-US" sz="2000" dirty="0" smtClean="0">
                <a:latin typeface="Helvetica Light"/>
                <a:cs typeface="Helvetica Light"/>
              </a:rPr>
              <a:t> </a:t>
            </a:r>
            <a:r>
              <a:rPr lang="en-US" sz="2000" dirty="0">
                <a:latin typeface="Helvetica Light"/>
                <a:cs typeface="Helvetica Light"/>
              </a:rPr>
              <a:t>• 6 H</a:t>
            </a:r>
            <a:r>
              <a:rPr lang="en-US" sz="2000" baseline="-25000" dirty="0">
                <a:latin typeface="Helvetica Light"/>
                <a:cs typeface="Helvetica Light"/>
              </a:rPr>
              <a:t>2</a:t>
            </a:r>
            <a:r>
              <a:rPr lang="en-US" sz="2000" dirty="0">
                <a:latin typeface="Helvetica Light"/>
                <a:cs typeface="Helvetica Light"/>
              </a:rPr>
              <a:t>O.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When </a:t>
            </a:r>
            <a:r>
              <a:rPr lang="en-US" sz="2000" dirty="0">
                <a:latin typeface="Helvetica Light"/>
                <a:cs typeface="Helvetica Light"/>
              </a:rPr>
              <a:t>writing a formula that contains a hydrate, the number of water molecules is shown after a </a:t>
            </a:r>
            <a:r>
              <a:rPr lang="en-US" sz="2000" dirty="0" smtClean="0">
                <a:latin typeface="Helvetica Light"/>
                <a:cs typeface="Helvetica Light"/>
              </a:rPr>
              <a:t>“·”.  </a:t>
            </a:r>
            <a:r>
              <a:rPr lang="en-US" sz="2000" dirty="0">
                <a:latin typeface="Helvetica Light"/>
                <a:cs typeface="Helvetica Light"/>
              </a:rPr>
              <a:t>Following the number 2 is the formula for water as shown. 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Helvetica Light"/>
              <a:cs typeface="Helvetica Light"/>
            </a:endParaRPr>
          </a:p>
          <a:p>
            <a:pPr marL="339725" indent="-339725">
              <a:spcAft>
                <a:spcPts val="1200"/>
              </a:spcAft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11" name="Picture 8" descr="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81" y="4621778"/>
            <a:ext cx="3449937" cy="8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Compounds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2855658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are oxidation numbers determined?</a:t>
            </a:r>
          </a:p>
          <a:p>
            <a:r>
              <a:rPr lang="en-US" sz="2000" dirty="0">
                <a:latin typeface="Helvetica Light"/>
              </a:rPr>
              <a:t>How are formulas for ionic and covalent compounds written?</a:t>
            </a:r>
          </a:p>
          <a:p>
            <a:r>
              <a:rPr lang="en-US" sz="2000" dirty="0">
                <a:latin typeface="Helvetica Light"/>
              </a:rPr>
              <a:t>How are ionic and covalent compounds named?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66292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oxidation number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binary </a:t>
            </a:r>
            <a:r>
              <a:rPr lang="en-US" sz="2000" dirty="0" smtClean="0">
                <a:latin typeface="Helvetica Light"/>
              </a:rPr>
              <a:t>compound</a:t>
            </a:r>
            <a:endParaRPr lang="en-US" sz="2000" dirty="0">
              <a:latin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439" y="3862578"/>
            <a:ext cx="2735533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hydrate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3277" y="3858864"/>
            <a:ext cx="2735533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polyatomic </a:t>
            </a:r>
            <a:r>
              <a:rPr lang="en-US" sz="2000" dirty="0">
                <a:latin typeface="Helvetica Light"/>
              </a:rPr>
              <a:t>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30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are oxidation numbers determined?</a:t>
            </a:r>
          </a:p>
          <a:p>
            <a:r>
              <a:rPr lang="en-US" sz="2000" dirty="0">
                <a:latin typeface="Helvetica Light"/>
              </a:rPr>
              <a:t>How are formulas for ionic and covalent compounds written?</a:t>
            </a:r>
          </a:p>
          <a:p>
            <a:r>
              <a:rPr lang="en-US" sz="2000" dirty="0">
                <a:latin typeface="Helvetica Light"/>
              </a:rPr>
              <a:t>How are ionic and covalent compounds named?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Compounds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>
                <a:latin typeface="Helvetica Light"/>
                <a:cs typeface="Helvetica Light"/>
              </a:rPr>
              <a:t>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4" y="1683901"/>
            <a:ext cx="3485016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oxidation number</a:t>
            </a:r>
          </a:p>
          <a:p>
            <a:r>
              <a:rPr lang="en-US" sz="2000" dirty="0">
                <a:latin typeface="Helvetica Light"/>
              </a:rPr>
              <a:t>binary compound</a:t>
            </a:r>
          </a:p>
          <a:p>
            <a:r>
              <a:rPr lang="en-US" sz="2000" dirty="0">
                <a:latin typeface="Helvetica Light"/>
              </a:rPr>
              <a:t>polyatomic ion</a:t>
            </a:r>
          </a:p>
          <a:p>
            <a:r>
              <a:rPr lang="en-US" sz="2000" dirty="0">
                <a:latin typeface="Helvetica Light"/>
              </a:rPr>
              <a:t>hydrate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Compounds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1140820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Oxidation </a:t>
            </a:r>
            <a:r>
              <a:rPr lang="en-US" sz="2200" b="1" dirty="0" smtClean="0">
                <a:latin typeface="Helvetica"/>
                <a:cs typeface="Helvetica"/>
              </a:rPr>
              <a:t>numbers 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The number at the top of each column is the most common oxidation number of elements in that group.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3" y="2094614"/>
            <a:ext cx="7411431" cy="39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6"/>
            <a:ext cx="3646967" cy="421362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Oxidation </a:t>
            </a:r>
            <a:r>
              <a:rPr lang="en-US" sz="2200" b="1" dirty="0" smtClean="0">
                <a:latin typeface="Helvetica"/>
                <a:cs typeface="Helvetica"/>
              </a:rPr>
              <a:t>numbers and the periodic table </a:t>
            </a:r>
            <a:endParaRPr lang="en-US" sz="22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  <a:cs typeface="Helvetica Light"/>
              </a:rPr>
              <a:t>The elements in this table can have more than one oxidation number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When </a:t>
            </a:r>
            <a:r>
              <a:rPr lang="en-US" sz="2000" dirty="0">
                <a:latin typeface="Helvetica Light"/>
                <a:cs typeface="Helvetica Light"/>
              </a:rPr>
              <a:t>naming these compounds, the oxidation number is expressed in the name with a roman numeral.  For example, the oxidation number of iron in iron (III) oxide is 3+. 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38" y="1264285"/>
            <a:ext cx="37433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50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5"/>
            <a:ext cx="8229600" cy="5042970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Binary ionic compounds 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Helvetica Light"/>
                <a:cs typeface="Helvetica Light"/>
              </a:rPr>
              <a:t>A </a:t>
            </a:r>
            <a:r>
              <a:rPr lang="en-US" sz="2000" b="1" dirty="0">
                <a:latin typeface="Helvetica Light"/>
                <a:cs typeface="Helvetica Light"/>
              </a:rPr>
              <a:t>binary compound </a:t>
            </a:r>
            <a:r>
              <a:rPr lang="en-US" sz="2000" dirty="0">
                <a:latin typeface="Helvetica Light"/>
                <a:cs typeface="Helvetica Light"/>
              </a:rPr>
              <a:t>is one that is composed of two elements.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The first formulas of compounds you will write are for binary ionic compounds.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You </a:t>
            </a:r>
            <a:r>
              <a:rPr lang="en-US" sz="2000" dirty="0">
                <a:latin typeface="Helvetica Light"/>
                <a:cs typeface="Helvetica Light"/>
              </a:rPr>
              <a:t>need to know which elements are involved and what number of electrons they lose, gain, or share in order to become stable.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5"/>
            <a:ext cx="8229600" cy="4075407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Binary ionic compounds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The </a:t>
            </a:r>
            <a:r>
              <a:rPr lang="en-US" sz="2000" dirty="0">
                <a:latin typeface="Helvetica Light"/>
                <a:cs typeface="Helvetica Light"/>
              </a:rPr>
              <a:t>relationship between an element’s position on the periodic table and the number of electrons it gains or loses is called the </a:t>
            </a:r>
            <a:r>
              <a:rPr lang="en-US" sz="2000" b="1" dirty="0">
                <a:latin typeface="Helvetica Light"/>
                <a:cs typeface="Helvetica Light"/>
              </a:rPr>
              <a:t>oxidation number </a:t>
            </a:r>
            <a:r>
              <a:rPr lang="en-US" sz="2000" dirty="0">
                <a:latin typeface="Helvetica Light"/>
                <a:cs typeface="Helvetica Light"/>
              </a:rPr>
              <a:t>of an </a:t>
            </a:r>
            <a:r>
              <a:rPr lang="en-US" sz="2000" dirty="0" smtClean="0">
                <a:latin typeface="Helvetica Light"/>
                <a:cs typeface="Helvetica Light"/>
              </a:rPr>
              <a:t>element</a:t>
            </a:r>
            <a:r>
              <a:rPr lang="en-US" sz="2000" dirty="0">
                <a:latin typeface="Helvetica Light"/>
                <a:cs typeface="Helvetica Light"/>
              </a:rPr>
              <a:t>.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An oxidation number tells you how many electrons an atom has gained, or shared, to become stable.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For ionic compounds, the oxidation number is the same as the charge on the ion.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For example, a sodium ion has a charge of 1+ and an oxidation number of 1+.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6837"/>
            <a:ext cx="8229600" cy="1863834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Writing formulas</a:t>
            </a:r>
            <a:endParaRPr lang="en-US" sz="22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  <a:cs typeface="Helvetica Light"/>
              </a:rPr>
              <a:t>When writing formulas, it is important to remember that although the individual ions in a compound carry charges, the compound itself is neutral.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Helvetica Light"/>
                <a:cs typeface="Helvetica Light"/>
              </a:rPr>
              <a:t>A formula must have the right number of positive ions and the right number of negative ions so the charges balance. </a:t>
            </a: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Writing Formulas and Naming Compounds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1766</Words>
  <Application>Microsoft Macintosh PowerPoint</Application>
  <PresentationFormat>On-screen Show (4:3)</PresentationFormat>
  <Paragraphs>200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Section 3:  Writing Formulas and Naming Compounds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Rebecca Wheatley</cp:lastModifiedBy>
  <cp:revision>114</cp:revision>
  <cp:lastPrinted>2013-07-12T17:01:47Z</cp:lastPrinted>
  <dcterms:created xsi:type="dcterms:W3CDTF">2013-07-09T14:24:31Z</dcterms:created>
  <dcterms:modified xsi:type="dcterms:W3CDTF">2016-02-28T17:02:56Z</dcterms:modified>
</cp:coreProperties>
</file>