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40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5364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724400" y="0"/>
            <a:ext cx="3012140" cy="5140547"/>
          </a:xfrm>
          <a:custGeom>
            <a:avLst/>
            <a:gdLst/>
            <a:ahLst/>
            <a:cxnLst/>
            <a:rect l="0" t="0" r="0" b="0"/>
            <a:pathLst>
              <a:path w="3012141" h="6854064" extrusionOk="0">
                <a:moveTo>
                  <a:pt x="2623817" y="0"/>
                </a:moveTo>
                <a:lnTo>
                  <a:pt x="2791741" y="608783"/>
                </a:lnTo>
                <a:lnTo>
                  <a:pt x="1826176" y="1301537"/>
                </a:lnTo>
                <a:lnTo>
                  <a:pt x="2130539" y="2466623"/>
                </a:lnTo>
                <a:lnTo>
                  <a:pt x="1175470" y="3190866"/>
                </a:lnTo>
                <a:lnTo>
                  <a:pt x="1469337" y="4355952"/>
                </a:lnTo>
                <a:lnTo>
                  <a:pt x="493277" y="5080194"/>
                </a:lnTo>
                <a:lnTo>
                  <a:pt x="808135" y="6255776"/>
                </a:lnTo>
                <a:lnTo>
                  <a:pt x="0" y="6854064"/>
                </a:lnTo>
                <a:lnTo>
                  <a:pt x="388325" y="6854064"/>
                </a:lnTo>
                <a:lnTo>
                  <a:pt x="1007545" y="6308258"/>
                </a:lnTo>
                <a:lnTo>
                  <a:pt x="713678" y="5122179"/>
                </a:lnTo>
                <a:lnTo>
                  <a:pt x="1679242" y="4408433"/>
                </a:lnTo>
                <a:lnTo>
                  <a:pt x="1364384" y="3232851"/>
                </a:lnTo>
                <a:lnTo>
                  <a:pt x="2361435" y="2498112"/>
                </a:lnTo>
                <a:lnTo>
                  <a:pt x="2015091" y="1343522"/>
                </a:lnTo>
                <a:lnTo>
                  <a:pt x="3012141" y="608783"/>
                </a:lnTo>
                <a:lnTo>
                  <a:pt x="2833722" y="0"/>
                </a:lnTo>
              </a:path>
            </a:pathLst>
          </a:cu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4571999" y="0"/>
            <a:ext cx="4546600" cy="5143499"/>
            <a:chOff x="1447" y="0"/>
            <a:chExt cx="2863" cy="4319"/>
          </a:xfrm>
        </p:grpSpPr>
        <p:sp>
          <p:nvSpPr>
            <p:cNvPr id="12" name="Shape 12"/>
            <p:cNvSpPr/>
            <p:nvPr/>
          </p:nvSpPr>
          <p:spPr>
            <a:xfrm>
              <a:off x="1447" y="0"/>
              <a:ext cx="1885" cy="4319"/>
            </a:xfrm>
            <a:custGeom>
              <a:avLst/>
              <a:gdLst/>
              <a:ahLst/>
              <a:cxnLst/>
              <a:rect l="0" t="0" r="0" b="0"/>
              <a:pathLst>
                <a:path w="1886" h="4320" extrusionOk="0">
                  <a:moveTo>
                    <a:pt x="1719" y="0"/>
                  </a:moveTo>
                  <a:lnTo>
                    <a:pt x="1813" y="357"/>
                  </a:lnTo>
                  <a:lnTo>
                    <a:pt x="1194" y="805"/>
                  </a:lnTo>
                  <a:lnTo>
                    <a:pt x="1393" y="1544"/>
                  </a:lnTo>
                  <a:lnTo>
                    <a:pt x="777" y="1991"/>
                  </a:lnTo>
                  <a:lnTo>
                    <a:pt x="972" y="2734"/>
                  </a:lnTo>
                  <a:lnTo>
                    <a:pt x="355" y="3178"/>
                  </a:lnTo>
                  <a:lnTo>
                    <a:pt x="554" y="3921"/>
                  </a:lnTo>
                  <a:lnTo>
                    <a:pt x="0" y="4320"/>
                  </a:lnTo>
                  <a:lnTo>
                    <a:pt x="109" y="4320"/>
                  </a:lnTo>
                  <a:lnTo>
                    <a:pt x="623" y="3948"/>
                  </a:lnTo>
                  <a:lnTo>
                    <a:pt x="430" y="3205"/>
                  </a:lnTo>
                  <a:lnTo>
                    <a:pt x="1045" y="2761"/>
                  </a:lnTo>
                  <a:lnTo>
                    <a:pt x="850" y="2018"/>
                  </a:lnTo>
                  <a:lnTo>
                    <a:pt x="1468" y="1572"/>
                  </a:lnTo>
                  <a:lnTo>
                    <a:pt x="1271" y="830"/>
                  </a:lnTo>
                  <a:lnTo>
                    <a:pt x="1886" y="386"/>
                  </a:lnTo>
                  <a:lnTo>
                    <a:pt x="1788" y="0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A6412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559" y="0"/>
              <a:ext cx="1978" cy="4319"/>
            </a:xfrm>
            <a:custGeom>
              <a:avLst/>
              <a:gdLst/>
              <a:ahLst/>
              <a:cxnLst/>
              <a:rect l="0" t="0" r="0" b="0"/>
              <a:pathLst>
                <a:path w="1979" h="4320" extrusionOk="0">
                  <a:moveTo>
                    <a:pt x="1673" y="0"/>
                  </a:moveTo>
                  <a:lnTo>
                    <a:pt x="1777" y="382"/>
                  </a:lnTo>
                  <a:lnTo>
                    <a:pt x="1160" y="830"/>
                  </a:lnTo>
                  <a:lnTo>
                    <a:pt x="1357" y="1570"/>
                  </a:lnTo>
                  <a:lnTo>
                    <a:pt x="743" y="2016"/>
                  </a:lnTo>
                  <a:lnTo>
                    <a:pt x="936" y="2759"/>
                  </a:lnTo>
                  <a:lnTo>
                    <a:pt x="319" y="3204"/>
                  </a:lnTo>
                  <a:lnTo>
                    <a:pt x="517" y="3947"/>
                  </a:lnTo>
                  <a:lnTo>
                    <a:pt x="0" y="4320"/>
                  </a:lnTo>
                  <a:lnTo>
                    <a:pt x="304" y="4320"/>
                  </a:lnTo>
                  <a:lnTo>
                    <a:pt x="717" y="4025"/>
                  </a:lnTo>
                  <a:lnTo>
                    <a:pt x="521" y="3280"/>
                  </a:lnTo>
                  <a:lnTo>
                    <a:pt x="1136" y="2836"/>
                  </a:lnTo>
                  <a:lnTo>
                    <a:pt x="941" y="2093"/>
                  </a:lnTo>
                  <a:lnTo>
                    <a:pt x="1559" y="1648"/>
                  </a:lnTo>
                  <a:lnTo>
                    <a:pt x="1362" y="905"/>
                  </a:lnTo>
                  <a:lnTo>
                    <a:pt x="1979" y="461"/>
                  </a:lnTo>
                  <a:lnTo>
                    <a:pt x="1859" y="0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rgbClr val="38445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090" y="0"/>
              <a:ext cx="1805" cy="4319"/>
            </a:xfrm>
            <a:custGeom>
              <a:avLst/>
              <a:gdLst/>
              <a:ahLst/>
              <a:cxnLst/>
              <a:rect l="0" t="0" r="0" b="0"/>
              <a:pathLst>
                <a:path w="1806" h="4320" extrusionOk="0">
                  <a:moveTo>
                    <a:pt x="1462" y="0"/>
                  </a:moveTo>
                  <a:lnTo>
                    <a:pt x="1604" y="510"/>
                  </a:lnTo>
                  <a:lnTo>
                    <a:pt x="987" y="958"/>
                  </a:lnTo>
                  <a:lnTo>
                    <a:pt x="1183" y="1696"/>
                  </a:lnTo>
                  <a:lnTo>
                    <a:pt x="570" y="2142"/>
                  </a:lnTo>
                  <a:lnTo>
                    <a:pt x="764" y="2885"/>
                  </a:lnTo>
                  <a:lnTo>
                    <a:pt x="147" y="3329"/>
                  </a:lnTo>
                  <a:lnTo>
                    <a:pt x="344" y="4072"/>
                  </a:lnTo>
                  <a:lnTo>
                    <a:pt x="0" y="4320"/>
                  </a:lnTo>
                  <a:lnTo>
                    <a:pt x="304" y="4320"/>
                  </a:lnTo>
                  <a:lnTo>
                    <a:pt x="544" y="4151"/>
                  </a:lnTo>
                  <a:lnTo>
                    <a:pt x="349" y="3406"/>
                  </a:lnTo>
                  <a:lnTo>
                    <a:pt x="965" y="2961"/>
                  </a:lnTo>
                  <a:lnTo>
                    <a:pt x="768" y="2220"/>
                  </a:lnTo>
                  <a:lnTo>
                    <a:pt x="1385" y="1776"/>
                  </a:lnTo>
                  <a:lnTo>
                    <a:pt x="1189" y="1031"/>
                  </a:lnTo>
                  <a:lnTo>
                    <a:pt x="1806" y="586"/>
                  </a:lnTo>
                  <a:lnTo>
                    <a:pt x="1647" y="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68C1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463" y="0"/>
              <a:ext cx="1847" cy="4319"/>
            </a:xfrm>
            <a:custGeom>
              <a:avLst/>
              <a:gdLst/>
              <a:ahLst/>
              <a:cxnLst/>
              <a:rect l="0" t="0" r="0" b="0"/>
              <a:pathLst>
                <a:path w="1848" h="4320" extrusionOk="0">
                  <a:moveTo>
                    <a:pt x="1311" y="0"/>
                  </a:moveTo>
                  <a:lnTo>
                    <a:pt x="1475" y="606"/>
                  </a:lnTo>
                  <a:lnTo>
                    <a:pt x="856" y="1055"/>
                  </a:lnTo>
                  <a:lnTo>
                    <a:pt x="1054" y="1794"/>
                  </a:lnTo>
                  <a:lnTo>
                    <a:pt x="439" y="2240"/>
                  </a:lnTo>
                  <a:lnTo>
                    <a:pt x="634" y="2981"/>
                  </a:lnTo>
                  <a:lnTo>
                    <a:pt x="16" y="3428"/>
                  </a:lnTo>
                  <a:lnTo>
                    <a:pt x="215" y="4169"/>
                  </a:lnTo>
                  <a:lnTo>
                    <a:pt x="0" y="4320"/>
                  </a:lnTo>
                  <a:lnTo>
                    <a:pt x="570" y="4320"/>
                  </a:lnTo>
                  <a:lnTo>
                    <a:pt x="584" y="4304"/>
                  </a:lnTo>
                  <a:lnTo>
                    <a:pt x="391" y="3570"/>
                  </a:lnTo>
                  <a:lnTo>
                    <a:pt x="1005" y="3118"/>
                  </a:lnTo>
                  <a:lnTo>
                    <a:pt x="810" y="2380"/>
                  </a:lnTo>
                  <a:lnTo>
                    <a:pt x="1422" y="1936"/>
                  </a:lnTo>
                  <a:lnTo>
                    <a:pt x="1229" y="1193"/>
                  </a:lnTo>
                  <a:lnTo>
                    <a:pt x="1848" y="743"/>
                  </a:lnTo>
                  <a:lnTo>
                    <a:pt x="1650" y="0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A4BDC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746438"/>
            <a:ext cx="5258700" cy="1158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1986416"/>
            <a:ext cx="5258700" cy="77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None/>
              <a:defRPr/>
            </a:lvl1pPr>
            <a:lvl2pPr>
              <a:spcBef>
                <a:spcPts val="0"/>
              </a:spcBef>
              <a:buSzPct val="100000"/>
              <a:buNone/>
              <a:defRPr sz="3000"/>
            </a:lvl2pPr>
            <a:lvl3pPr>
              <a:spcBef>
                <a:spcPts val="0"/>
              </a:spcBef>
              <a:buSzPct val="100000"/>
              <a:buNone/>
              <a:defRPr sz="3000"/>
            </a:lvl3pPr>
            <a:lvl4pPr>
              <a:spcBef>
                <a:spcPts val="0"/>
              </a:spcBef>
              <a:buSzPct val="100000"/>
              <a:buNone/>
              <a:defRPr sz="3000"/>
            </a:lvl4pPr>
            <a:lvl5pPr>
              <a:spcBef>
                <a:spcPts val="0"/>
              </a:spcBef>
              <a:buSzPct val="100000"/>
              <a:buNone/>
              <a:defRPr sz="3000"/>
            </a:lvl5pPr>
            <a:lvl6pPr>
              <a:spcBef>
                <a:spcPts val="0"/>
              </a:spcBef>
              <a:buSzPct val="100000"/>
              <a:buNone/>
              <a:defRPr sz="3000"/>
            </a:lvl6pPr>
            <a:lvl7pPr>
              <a:spcBef>
                <a:spcPts val="0"/>
              </a:spcBef>
              <a:buSzPct val="100000"/>
              <a:buNone/>
              <a:defRPr sz="3000"/>
            </a:lvl7pPr>
            <a:lvl8pPr>
              <a:spcBef>
                <a:spcPts val="0"/>
              </a:spcBef>
              <a:buSzPct val="100000"/>
              <a:buNone/>
              <a:defRPr sz="3000"/>
            </a:lvl8pPr>
            <a:lvl9pPr>
              <a:spcBef>
                <a:spcPts val="0"/>
              </a:spcBef>
              <a:buSzPct val="100000"/>
              <a:buNone/>
              <a:defRPr sz="30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rgbClr val="A5BDC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>
                <a:solidFill>
                  <a:srgbClr val="A64128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A64128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A64128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A64128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A64128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A64128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A64128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A64128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A64128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 b="1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 rot="10800000">
            <a:off x="7938258" y="0"/>
            <a:ext cx="1205741" cy="3389922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5400000">
            <a:off x="1807794" y="-1807795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 rot="-5400000">
            <a:off x="6431898" y="2431398"/>
            <a:ext cx="904306" cy="4519896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0" y="1753577"/>
            <a:ext cx="1205741" cy="3389922"/>
          </a:xfrm>
          <a:custGeom>
            <a:avLst/>
            <a:gdLst/>
            <a:ahLst/>
            <a:cxnLst/>
            <a:rect l="0" t="0" r="0" b="0"/>
            <a:pathLst>
              <a:path w="1205742" h="4519897" extrusionOk="0">
                <a:moveTo>
                  <a:pt x="924" y="0"/>
                </a:moveTo>
                <a:cubicBezTo>
                  <a:pt x="6351" y="1497993"/>
                  <a:pt x="-3772" y="3021904"/>
                  <a:pt x="1655" y="4519897"/>
                </a:cubicBezTo>
                <a:lnTo>
                  <a:pt x="831272" y="4518403"/>
                </a:lnTo>
                <a:lnTo>
                  <a:pt x="1205742" y="3850819"/>
                </a:lnTo>
                <a:lnTo>
                  <a:pt x="359114" y="3126246"/>
                </a:lnTo>
                <a:lnTo>
                  <a:pt x="880116" y="2173718"/>
                </a:lnTo>
                <a:lnTo>
                  <a:pt x="49768" y="1449145"/>
                </a:lnTo>
                <a:lnTo>
                  <a:pt x="562630" y="480334"/>
                </a:lnTo>
                <a:lnTo>
                  <a:pt x="92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buFont typeface="Trebuchet MS"/>
              <a:defRPr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buFont typeface="Trebuchet MS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" sz="13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685800" y="746438"/>
            <a:ext cx="5258700" cy="115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ECOLOGY AND BEHAVIOR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685800" y="1986416"/>
            <a:ext cx="5258700" cy="77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Altruistic Behavior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125000"/>
              <a:buFont typeface="Arial"/>
              <a:buChar char="●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reduces individual fitness but increases fitness of recipient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120000"/>
              <a:buFont typeface="Courier New"/>
              <a:buChar char="o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increasing survival of close relatives passesfamily genes on to the next generation – </a:t>
            </a:r>
            <a:r>
              <a:rPr lang="en" sz="2000" b="1" i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evolutionary fitness!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225" y="277850"/>
            <a:ext cx="37528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375" y="2988075"/>
            <a:ext cx="3551700" cy="206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685800" y="746438"/>
            <a:ext cx="5258700" cy="115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Populations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685800" y="1986416"/>
            <a:ext cx="5258700" cy="77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3775" y="1905050"/>
            <a:ext cx="4536150" cy="262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Population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Population = 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group of individuals of </a:t>
            </a:r>
            <a:r>
              <a:rPr lang="en" sz="2800" b="1" u="sng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same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species in </a:t>
            </a:r>
            <a:r>
              <a:rPr lang="en" sz="2800" b="1" u="sng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same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area at </a:t>
            </a:r>
            <a:r>
              <a:rPr lang="en" sz="2800" b="1" u="sng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same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time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125" y="2448975"/>
            <a:ext cx="19812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00" y="2373150"/>
            <a:ext cx="3629025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Factors that affect population size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15384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Abiotic factors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sunlight &amp; temperature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precipitation / water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soil / nutrients</a:t>
            </a:r>
          </a:p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15384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Intrinsic factors</a:t>
            </a:r>
          </a:p>
          <a:p>
            <a:pPr marL="914400" lvl="1" indent="-381000"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adaptations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4692275" y="960450"/>
            <a:ext cx="3994500" cy="3965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15384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Biotic factors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80000"/>
              <a:buFont typeface="Courier New"/>
              <a:buChar char="o"/>
            </a:pPr>
            <a:r>
              <a:rPr lang="en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other living organisms</a:t>
            </a:r>
          </a:p>
          <a:p>
            <a:pPr marL="1371600" lvl="2" indent="-381000" rtl="0">
              <a:lnSpc>
                <a:spcPct val="115000"/>
              </a:lnSpc>
              <a:spcBef>
                <a:spcPts val="500"/>
              </a:spcBef>
              <a:buClr>
                <a:schemeClr val="dk2"/>
              </a:buClr>
              <a:buSzPct val="12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prey (food)</a:t>
            </a:r>
          </a:p>
          <a:p>
            <a:pPr marL="1371600" lvl="2" indent="-381000" rtl="0">
              <a:lnSpc>
                <a:spcPct val="115000"/>
              </a:lnSpc>
              <a:spcBef>
                <a:spcPts val="500"/>
              </a:spcBef>
              <a:buClr>
                <a:schemeClr val="dk2"/>
              </a:buClr>
              <a:buSzPct val="12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competitors</a:t>
            </a:r>
          </a:p>
          <a:p>
            <a:pPr marL="1371600" lvl="2" indent="-381000" rtl="0">
              <a:lnSpc>
                <a:spcPct val="115000"/>
              </a:lnSpc>
              <a:spcBef>
                <a:spcPts val="500"/>
              </a:spcBef>
              <a:buClr>
                <a:schemeClr val="dk2"/>
              </a:buClr>
              <a:buSzPct val="12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predators, parasites,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Characterizing a Population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Describing a population</a:t>
            </a:r>
          </a:p>
          <a:p>
            <a:pPr marL="914400" lvl="1" indent="-3810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85714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population </a:t>
            </a: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range</a:t>
            </a:r>
          </a:p>
          <a:p>
            <a:pPr marL="914400" lvl="1" indent="-3810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85714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pattern of </a:t>
            </a: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Dispersion</a:t>
            </a:r>
          </a:p>
          <a:p>
            <a:pPr marL="914400" lvl="1" indent="-3810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85714"/>
              <a:buFont typeface="Courier New"/>
              <a:buChar char="o"/>
            </a:pP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Density 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of population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775" y="3058300"/>
            <a:ext cx="3994499" cy="19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375" y="960450"/>
            <a:ext cx="2647950" cy="20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-17037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Population Dispersion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00" y="687024"/>
            <a:ext cx="7424425" cy="43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Population Size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Changes to population size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birth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death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immigration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emigration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037" y="200025"/>
            <a:ext cx="3228975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Population Growth Rates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15000"/>
              </a:lnSpc>
              <a:spcBef>
                <a:spcPts val="700"/>
              </a:spcBef>
              <a:buClr>
                <a:srgbClr val="BC0013"/>
              </a:buClr>
              <a:buSzPct val="100000"/>
              <a:buFont typeface="Arial"/>
              <a:buChar char="●"/>
            </a:pP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sex ratio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how many females vs. males?</a:t>
            </a:r>
          </a:p>
          <a:p>
            <a:pPr marL="457200" lvl="0" indent="-406400" rtl="0">
              <a:lnSpc>
                <a:spcPct val="115000"/>
              </a:lnSpc>
              <a:spcBef>
                <a:spcPts val="700"/>
              </a:spcBef>
              <a:buClr>
                <a:srgbClr val="BC0013"/>
              </a:buClr>
              <a:buSzPct val="100000"/>
              <a:buFont typeface="Arial"/>
              <a:buChar char="●"/>
            </a:pP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generation time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at what age do females reproduce?</a:t>
            </a:r>
          </a:p>
          <a:p>
            <a:pPr marL="457200" lvl="0" indent="-406400" rtl="0">
              <a:lnSpc>
                <a:spcPct val="115000"/>
              </a:lnSpc>
              <a:spcBef>
                <a:spcPts val="700"/>
              </a:spcBef>
              <a:buClr>
                <a:srgbClr val="BC0013"/>
              </a:buClr>
              <a:buSzPct val="100000"/>
              <a:buFont typeface="Arial"/>
              <a:buChar char="●"/>
            </a:pP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age structure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how females at reproductive age in </a:t>
            </a:r>
            <a:r>
              <a:rPr lang="en" sz="2400" b="1" u="sng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cohort</a:t>
            </a: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Survivorship Curves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850" y="1068200"/>
            <a:ext cx="4169026" cy="39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6090075" y="1516825"/>
            <a:ext cx="2782800" cy="119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200" b="1">
                <a:solidFill>
                  <a:srgbClr val="0F116A"/>
                </a:solidFill>
              </a:rPr>
              <a:t>What do these graphs tell about survival &amp;</a:t>
            </a:r>
          </a:p>
          <a:p>
            <a:pPr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200" b="1">
                <a:solidFill>
                  <a:srgbClr val="0F116A"/>
                </a:solidFill>
              </a:rPr>
              <a:t>strategy of a species?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Reproductive Strategies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rgbClr val="BC0013"/>
              </a:buClr>
              <a:buSzPct val="100000"/>
              <a:buFont typeface="Arial"/>
              <a:buChar char="●"/>
            </a:pPr>
            <a:r>
              <a:rPr lang="en" sz="26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K-selected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late reproduction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few offspring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invest a lot in raising offspring</a:t>
            </a:r>
          </a:p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rgbClr val="BC0013"/>
              </a:buClr>
              <a:buSzPct val="100000"/>
              <a:buFont typeface="Arial"/>
              <a:buChar char="●"/>
            </a:pPr>
            <a:r>
              <a:rPr lang="en" sz="26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r-selected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early reproduction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many offspring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little parental care</a:t>
            </a:r>
          </a:p>
          <a:p>
            <a:pPr rtl="0">
              <a:lnSpc>
                <a:spcPct val="115000"/>
              </a:lnSpc>
              <a:spcBef>
                <a:spcPts val="500"/>
              </a:spcBef>
              <a:buNone/>
            </a:pPr>
            <a:endParaRPr sz="2000" b="1">
              <a:solidFill>
                <a:srgbClr val="0F116A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7975" y="95400"/>
            <a:ext cx="1934525" cy="28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825" y="2531825"/>
            <a:ext cx="1877624" cy="254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Why study behavior?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8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Evolutionary perspective…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part of phenotype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acted upon by natural selection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lead to greater fitness?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lead to greater survival?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lead to greater reproductive success?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50" y="3744875"/>
            <a:ext cx="303847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3625" y="3592350"/>
            <a:ext cx="193357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2375" y="1828875"/>
            <a:ext cx="19335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6850" y="3702000"/>
            <a:ext cx="23241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1750" y="61175"/>
            <a:ext cx="24003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Growth Rate Models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Exponential growth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Rapid growth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No constraints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J-shaped curve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Logistic growth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Environmental constraints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Limited growth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S-shaped curve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Carrying capacity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Regulation of Population Size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Limiting Factors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BC0013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density dependent</a:t>
            </a:r>
          </a:p>
          <a:p>
            <a:pPr marL="1371600" lvl="2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competition: food, mates, nesting sites</a:t>
            </a:r>
          </a:p>
          <a:p>
            <a:pPr marL="1371600" lvl="2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predators, parasites, pathogens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BC0013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BC0013"/>
                </a:solidFill>
                <a:latin typeface="Arial"/>
                <a:ea typeface="Arial"/>
                <a:cs typeface="Arial"/>
                <a:sym typeface="Arial"/>
              </a:rPr>
              <a:t>density independent</a:t>
            </a:r>
          </a:p>
          <a:p>
            <a:pPr marL="1371600" lvl="2" indent="-3810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abiotic factors</a:t>
            </a:r>
          </a:p>
          <a:p>
            <a:pPr rtl="0">
              <a:lnSpc>
                <a:spcPct val="115000"/>
              </a:lnSpc>
              <a:spcBef>
                <a:spcPts val="500"/>
              </a:spcBef>
              <a:buNone/>
            </a:pPr>
            <a:endParaRPr sz="2000" b="1">
              <a:solidFill>
                <a:srgbClr val="0F116A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6650" y="380500"/>
            <a:ext cx="1959074" cy="15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8900" y="2878100"/>
            <a:ext cx="24152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225" y="3262525"/>
            <a:ext cx="1512674" cy="18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457200" y="-13617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Introduced Species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425" y="721225"/>
            <a:ext cx="8618400" cy="420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Non-native species (INVASIVE)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transplanted populations grow exponentially in new area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out-compete native species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reduce diversity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examples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African honeybee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gypsy moth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zebra mussel</a:t>
            </a:r>
          </a:p>
          <a:p>
            <a:pPr marL="1371600" lvl="2" indent="-355600"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purple loosestrife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275" y="3472700"/>
            <a:ext cx="2219800" cy="139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6550" y="2980750"/>
            <a:ext cx="2619375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ctrTitle"/>
          </p:nvPr>
        </p:nvSpPr>
        <p:spPr>
          <a:xfrm>
            <a:off x="685800" y="746438"/>
            <a:ext cx="5258700" cy="115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COMMUNITIES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subTitle" idx="1"/>
          </p:nvPr>
        </p:nvSpPr>
        <p:spPr>
          <a:xfrm>
            <a:off x="685800" y="1986416"/>
            <a:ext cx="5258700" cy="77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800" y="2097825"/>
            <a:ext cx="3468699" cy="22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90000"/>
              </a:lnSpc>
              <a:spcBef>
                <a:spcPts val="700"/>
              </a:spcBef>
              <a:buNone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Community = 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all the organisms that live together in a place</a:t>
            </a:r>
          </a:p>
          <a:p>
            <a:pPr rtl="0">
              <a:lnSpc>
                <a:spcPct val="90000"/>
              </a:lnSpc>
              <a:spcBef>
                <a:spcPts val="700"/>
              </a:spcBef>
              <a:buNone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Community Ecology = </a:t>
            </a:r>
            <a:r>
              <a:rPr lang="en" sz="2800" b="1" u="sng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study of interactions</a:t>
            </a:r>
          </a:p>
          <a:p>
            <a:pPr rtl="0">
              <a:lnSpc>
                <a:spcPct val="90000"/>
              </a:lnSpc>
              <a:spcBef>
                <a:spcPts val="700"/>
              </a:spcBef>
              <a:buNone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among all populations in a common environment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725" y="3285775"/>
            <a:ext cx="2291075" cy="173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Niche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16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An organism’s niche is its </a:t>
            </a:r>
            <a:r>
              <a:rPr lang="en" sz="2600" b="1" u="sng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ecological role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habitat = address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vs. </a:t>
            </a:r>
            <a:r>
              <a:rPr lang="en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niche = job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350" y="205975"/>
            <a:ext cx="26384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325" y="2353387"/>
            <a:ext cx="209550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8400" y="2540150"/>
            <a:ext cx="2408024" cy="19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Competitive Exclusion Principle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975" y="1200150"/>
            <a:ext cx="6191675" cy="378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57200" y="543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Resource Partitioning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325" y="1063375"/>
            <a:ext cx="6027375" cy="399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Community Relationships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CC0000"/>
              </a:buClr>
              <a:buSzPct val="100000"/>
              <a:buFont typeface="Arial"/>
              <a:buChar char="●"/>
            </a:pPr>
            <a:r>
              <a:rPr lang="en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Symbiotic interactions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competition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1">
                <a:solidFill>
                  <a:srgbClr val="005B00"/>
                </a:solidFill>
                <a:latin typeface="Arial"/>
                <a:ea typeface="Arial"/>
                <a:cs typeface="Arial"/>
                <a:sym typeface="Arial"/>
              </a:rPr>
              <a:t>(-/-)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predation / parasitism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1">
                <a:solidFill>
                  <a:srgbClr val="005B00"/>
                </a:solidFill>
                <a:latin typeface="Arial"/>
                <a:ea typeface="Arial"/>
                <a:cs typeface="Arial"/>
                <a:sym typeface="Arial"/>
              </a:rPr>
              <a:t>(-/+)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commensalism</a:t>
            </a: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1">
                <a:solidFill>
                  <a:srgbClr val="005B00"/>
                </a:solidFill>
                <a:latin typeface="Arial"/>
                <a:ea typeface="Arial"/>
                <a:cs typeface="Arial"/>
                <a:sym typeface="Arial"/>
              </a:rPr>
              <a:t>(+/0)</a:t>
            </a:r>
          </a:p>
          <a:p>
            <a:pPr marL="914400" lvl="1" indent="-40640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mutualism</a:t>
            </a:r>
            <a:r>
              <a:rPr lang="en" sz="28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1">
                <a:solidFill>
                  <a:srgbClr val="005B00"/>
                </a:solidFill>
                <a:latin typeface="Arial"/>
                <a:ea typeface="Arial"/>
                <a:cs typeface="Arial"/>
                <a:sym typeface="Arial"/>
              </a:rPr>
              <a:t>(+/+)</a:t>
            </a:r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2950" y="63925"/>
            <a:ext cx="220980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7025" y="1555175"/>
            <a:ext cx="200977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0450" y="2983125"/>
            <a:ext cx="2262925" cy="178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150" y="3602475"/>
            <a:ext cx="2238375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Predation Drives Evolution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Predators adaptations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locate &amp; subdue prey</a:t>
            </a:r>
          </a:p>
          <a:p>
            <a:pPr marL="457200" lvl="0" indent="0" rtl="0">
              <a:lnSpc>
                <a:spcPct val="90000"/>
              </a:lnSpc>
              <a:spcBef>
                <a:spcPts val="0"/>
              </a:spcBef>
              <a:buNone/>
            </a:pPr>
            <a:endParaRPr b="1">
              <a:solidFill>
                <a:srgbClr val="40458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Prey adaptations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elude &amp; defend</a:t>
            </a:r>
          </a:p>
          <a:p>
            <a:pPr marL="0" indent="0" rtl="0">
              <a:lnSpc>
                <a:spcPct val="90000"/>
              </a:lnSpc>
              <a:spcBef>
                <a:spcPts val="0"/>
              </a:spcBef>
              <a:buNone/>
            </a:pPr>
            <a:endParaRPr sz="2400" b="1">
              <a:solidFill>
                <a:srgbClr val="40458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Predation provides a strong selection pressure on both prey &amp; predator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375" y="101850"/>
            <a:ext cx="26574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325" y="1200150"/>
            <a:ext cx="17621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5025" y="1517275"/>
            <a:ext cx="1647825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8550" y="2596550"/>
            <a:ext cx="1920174" cy="125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is Behavior?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chemeClr val="dk2"/>
              </a:buClr>
              <a:buSzPct val="107142"/>
              <a:buFont typeface="Arial"/>
              <a:buChar char="●"/>
            </a:pPr>
            <a:r>
              <a:rPr lang="en" sz="28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Behavior = 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everything an animal does &amp; how it does it</a:t>
            </a:r>
          </a:p>
          <a:p>
            <a:pPr marL="457200" lvl="0" indent="-3810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2 Types:</a:t>
            </a:r>
          </a:p>
          <a:p>
            <a:pPr marL="914400" lvl="1" indent="-3810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innate</a:t>
            </a:r>
          </a:p>
          <a:p>
            <a:pPr marL="914400" lvl="1" indent="-3810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learned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endParaRPr sz="2800" b="1" u="sng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endParaRPr sz="2400" b="1">
              <a:solidFill>
                <a:srgbClr val="0F116A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700"/>
              </a:spcBef>
              <a:buNone/>
            </a:pP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575" y="1676475"/>
            <a:ext cx="3000950" cy="303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Anti-predator Adaptations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Hiding from predators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avoid detection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camouflage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000" y="468350"/>
            <a:ext cx="2085424" cy="312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875" y="2388525"/>
            <a:ext cx="2777950" cy="18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Anti-predator Adaptations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0" y="997950"/>
            <a:ext cx="42873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Warning coloration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advertise how undesirable you are as prey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Aposematic coloration</a:t>
            </a:r>
          </a:p>
          <a:p>
            <a:pPr marL="1371600" lvl="2" indent="-355600" rtl="0">
              <a:lnSpc>
                <a:spcPct val="115000"/>
              </a:lnSpc>
              <a:spcBef>
                <a:spcPts val="500"/>
              </a:spcBef>
              <a:buClr>
                <a:srgbClr val="40458C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Batesian mimicry</a:t>
            </a:r>
          </a:p>
          <a:p>
            <a:pPr marL="1371600" lvl="2" indent="-355600">
              <a:lnSpc>
                <a:spcPct val="115000"/>
              </a:lnSpc>
              <a:spcBef>
                <a:spcPts val="500"/>
              </a:spcBef>
              <a:buClr>
                <a:srgbClr val="40458C"/>
              </a:buClr>
              <a:buSzPct val="100000"/>
              <a:buFont typeface="Wingdings"/>
              <a:buChar char="§"/>
            </a:pPr>
            <a:r>
              <a:rPr lang="en" sz="20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Mullerian mimicry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675" y="857400"/>
            <a:ext cx="488167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8675" y="3016375"/>
            <a:ext cx="4775274" cy="20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Coevolution in Community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Predator-prey relationships</a:t>
            </a:r>
          </a:p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Parasite-host relationships</a:t>
            </a:r>
          </a:p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Flowers &amp; pollinators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962" y="1063375"/>
            <a:ext cx="20002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2487" y="101850"/>
            <a:ext cx="20097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2500" y="2000750"/>
            <a:ext cx="20097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5900" y="2957950"/>
            <a:ext cx="2695575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Species Diversity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88475" y="1200150"/>
            <a:ext cx="47769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Greater biodiversity offers: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more food resources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more habitats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more resilience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in face of environmental change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body" idx="2"/>
          </p:nvPr>
        </p:nvSpPr>
        <p:spPr>
          <a:xfrm>
            <a:off x="49955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025" y="467600"/>
            <a:ext cx="3808499" cy="448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Keystone Species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101100" y="1200150"/>
            <a:ext cx="43505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Influential ecological role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 species that has a large effect on its environment relative to its abundance</a:t>
            </a:r>
          </a:p>
          <a:p>
            <a:pPr rtl="0">
              <a:lnSpc>
                <a:spcPct val="115000"/>
              </a:lnSpc>
              <a:spcBef>
                <a:spcPts val="700"/>
              </a:spcBef>
              <a:buNone/>
            </a:pPr>
            <a:endParaRPr sz="2800" b="1">
              <a:solidFill>
                <a:srgbClr val="40458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2"/>
          </p:nvPr>
        </p:nvSpPr>
        <p:spPr>
          <a:xfrm>
            <a:off x="5096673" y="353425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275" y="353425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000" y="353425"/>
            <a:ext cx="161925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6000" y="1909762"/>
            <a:ext cx="174307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5975" y="3169375"/>
            <a:ext cx="3381375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Ecological Succession 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CC0000"/>
              </a:buClr>
              <a:buSzPct val="100000"/>
              <a:buFont typeface="Arial"/>
              <a:buChar char="●"/>
            </a:pPr>
            <a:r>
              <a:rPr lang="en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Sequence of community changes  </a:t>
            </a:r>
          </a:p>
          <a:p>
            <a:pPr marL="914400" lvl="1" indent="-406400" rtl="0">
              <a:lnSpc>
                <a:spcPct val="115000"/>
              </a:lnSpc>
              <a:spcBef>
                <a:spcPts val="70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8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transition in species composition over time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endParaRPr sz="2400" b="1">
              <a:solidFill>
                <a:srgbClr val="0F116A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15000"/>
              </a:lnSpc>
              <a:spcBef>
                <a:spcPts val="700"/>
              </a:spcBef>
              <a:buNone/>
            </a:pPr>
            <a:endParaRPr sz="2800" b="1">
              <a:solidFill>
                <a:srgbClr val="40458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50" y="2931925"/>
            <a:ext cx="6829425" cy="21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543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Progress of Succession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457200" y="911725"/>
            <a:ext cx="8229600" cy="401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Tolerance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early species are weedy </a:t>
            </a:r>
            <a:r>
              <a:rPr lang="en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8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r-selective)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tolerant of harsh conditions</a:t>
            </a:r>
          </a:p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Facilitation &amp; Inhibition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early species facilitate habitat changes</a:t>
            </a:r>
          </a:p>
          <a:p>
            <a:pPr marL="1371600" lvl="2" indent="-3810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change soil pH</a:t>
            </a:r>
          </a:p>
          <a:p>
            <a:pPr marL="1371600" lvl="2" indent="-3810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change soil fertility</a:t>
            </a:r>
          </a:p>
          <a:p>
            <a:pPr marL="1371600" lvl="2" indent="-3810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change light levels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allows other species to out-compete</a:t>
            </a:r>
          </a:p>
          <a:p>
            <a:pPr marL="457200" lvl="0" indent="-419100">
              <a:spcBef>
                <a:spcPts val="0"/>
              </a:spcBef>
              <a:buClr>
                <a:schemeClr val="dk2"/>
              </a:buClr>
              <a:buFont typeface="Arial"/>
              <a:buChar char="●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Primary Succession</a:t>
            </a:r>
          </a:p>
        </p:txBody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90725" y="11622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Begins with virtually lifeless </a:t>
            </a:r>
          </a:p>
          <a:p>
            <a:pPr lvl="0" rtl="0">
              <a:lnSpc>
                <a:spcPct val="90000"/>
              </a:lnSpc>
              <a:spcBef>
                <a:spcPts val="700"/>
              </a:spcBef>
              <a:buNone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     area </a:t>
            </a:r>
            <a:r>
              <a:rPr lang="en" b="1" u="sng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without soil</a:t>
            </a: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, then…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7E4D2E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7E4D2E"/>
                </a:solidFill>
                <a:latin typeface="Arial"/>
                <a:ea typeface="Arial"/>
                <a:cs typeface="Arial"/>
                <a:sym typeface="Arial"/>
              </a:rPr>
              <a:t>bacteria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7E4D2E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7E4D2E"/>
                </a:solidFill>
                <a:latin typeface="Arial"/>
                <a:ea typeface="Arial"/>
                <a:cs typeface="Arial"/>
                <a:sym typeface="Arial"/>
              </a:rPr>
              <a:t>lichens &amp; mosses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7E4D2E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7E4D2E"/>
                </a:solidFill>
                <a:latin typeface="Arial"/>
                <a:ea typeface="Arial"/>
                <a:cs typeface="Arial"/>
                <a:sym typeface="Arial"/>
              </a:rPr>
              <a:t>grasses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7E4D2E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7E4D2E"/>
                </a:solidFill>
                <a:latin typeface="Arial"/>
                <a:ea typeface="Arial"/>
                <a:cs typeface="Arial"/>
                <a:sym typeface="Arial"/>
              </a:rPr>
              <a:t>shrubs</a:t>
            </a:r>
          </a:p>
          <a:p>
            <a:pPr marL="914400" lvl="1" indent="-406400" rtl="0">
              <a:lnSpc>
                <a:spcPct val="90000"/>
              </a:lnSpc>
              <a:spcBef>
                <a:spcPts val="700"/>
              </a:spcBef>
              <a:buClr>
                <a:srgbClr val="7E4D2E"/>
              </a:buClr>
              <a:buSzPct val="100000"/>
              <a:buFont typeface="Courier New"/>
              <a:buChar char="o"/>
            </a:pPr>
            <a:r>
              <a:rPr lang="en" sz="2800" b="1">
                <a:solidFill>
                  <a:srgbClr val="7E4D2E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650" y="1845100"/>
            <a:ext cx="3502124" cy="3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0655" y="205975"/>
            <a:ext cx="2293119" cy="16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Secondary Succession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151650" y="1200150"/>
            <a:ext cx="42999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Existing community cleared, but </a:t>
            </a:r>
            <a:r>
              <a:rPr lang="en" b="1" u="sng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base soil is still intact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073" y="1200149"/>
            <a:ext cx="4578914" cy="3725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Climax Community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126375" y="1200150"/>
            <a:ext cx="4325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 u="sng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Stable</a:t>
            </a: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 plant community dominated by trees</a:t>
            </a:r>
          </a:p>
          <a:p>
            <a:pPr marL="457200" lvl="0" indent="-4191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Representing final stage of natural succession for a specific location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endParaRPr sz="2400" b="1">
              <a:solidFill>
                <a:srgbClr val="0F116A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2"/>
          </p:nvPr>
        </p:nvSpPr>
        <p:spPr>
          <a:xfrm>
            <a:off x="504612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050" y="277600"/>
            <a:ext cx="30956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300" y="2192125"/>
            <a:ext cx="4143375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0725" y="3431755"/>
            <a:ext cx="3095625" cy="156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Innate Behaviors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Fixed action patterns = 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sequence of unlearned acts that are</a:t>
            </a:r>
            <a:r>
              <a:rPr lang="en" sz="20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triggered by a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 stimulus </a:t>
            </a:r>
            <a:r>
              <a:rPr lang="en" sz="2400" b="1" i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(external cue)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2D44A4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2D44A4"/>
                </a:solidFill>
                <a:latin typeface="Arial"/>
                <a:ea typeface="Arial"/>
                <a:cs typeface="Arial"/>
                <a:sym typeface="Arial"/>
              </a:rPr>
              <a:t>carried out to completion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700" y="559525"/>
            <a:ext cx="220980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425" y="3220250"/>
            <a:ext cx="30003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1500" y="1636850"/>
            <a:ext cx="2388724" cy="18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ctrTitle"/>
          </p:nvPr>
        </p:nvSpPr>
        <p:spPr>
          <a:xfrm>
            <a:off x="514725" y="50738"/>
            <a:ext cx="5258700" cy="115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ECOSYSTEMS</a:t>
            </a:r>
          </a:p>
        </p:txBody>
      </p:sp>
      <p:sp>
        <p:nvSpPr>
          <p:cNvPr id="372" name="Shape 372"/>
          <p:cNvSpPr txBox="1">
            <a:spLocks noGrp="1"/>
          </p:cNvSpPr>
          <p:nvPr>
            <p:ph type="subTitle" idx="1"/>
          </p:nvPr>
        </p:nvSpPr>
        <p:spPr>
          <a:xfrm>
            <a:off x="685800" y="1986416"/>
            <a:ext cx="5258700" cy="77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900" y="1209350"/>
            <a:ext cx="4956874" cy="35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Ecosystem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457200" y="857400"/>
            <a:ext cx="8229600" cy="406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All the organisms in a community plus abiotic factors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ecosystems are </a:t>
            </a: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transformers of energy</a:t>
            </a:r>
            <a:r>
              <a:rPr lang="en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processors of matter</a:t>
            </a:r>
          </a:p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Ecosystems are self-sustaining</a:t>
            </a:r>
          </a:p>
          <a:p>
            <a:pPr rtl="0">
              <a:lnSpc>
                <a:spcPct val="90000"/>
              </a:lnSpc>
              <a:spcBef>
                <a:spcPts val="0"/>
              </a:spcBef>
              <a:buNone/>
            </a:pPr>
            <a:endParaRPr sz="2400" b="1">
              <a:solidFill>
                <a:srgbClr val="40458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1075" y="2976625"/>
            <a:ext cx="2815725" cy="189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457200" y="-12474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Food Chains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91225" y="732650"/>
            <a:ext cx="4710000" cy="419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90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Trophic levels</a:t>
            </a:r>
          </a:p>
          <a:p>
            <a:pPr marL="914400" lvl="1" indent="-3810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feeding relationships</a:t>
            </a:r>
          </a:p>
          <a:p>
            <a:pPr marL="914400" lvl="1" indent="-381000" rtl="0">
              <a:lnSpc>
                <a:spcPct val="9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start with </a:t>
            </a: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energy from</a:t>
            </a:r>
          </a:p>
          <a:p>
            <a:pPr marL="457200" lvl="0" indent="457200" rtl="0">
              <a:lnSpc>
                <a:spcPct val="90000"/>
              </a:lnSpc>
              <a:spcBef>
                <a:spcPts val="700"/>
              </a:spcBef>
              <a:buNone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the sun</a:t>
            </a:r>
          </a:p>
          <a:p>
            <a:pPr marL="914400" lvl="1" indent="-381000" rtl="0">
              <a:lnSpc>
                <a:spcPct val="90000"/>
              </a:lnSpc>
              <a:spcBef>
                <a:spcPts val="7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food chains usually go</a:t>
            </a:r>
          </a:p>
          <a:p>
            <a:pPr marL="457200" lvl="0" indent="457200" rtl="0">
              <a:lnSpc>
                <a:spcPct val="90000"/>
              </a:lnSpc>
              <a:spcBef>
                <a:spcPts val="700"/>
              </a:spcBef>
              <a:buNone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up only 4 or 5 levels</a:t>
            </a:r>
          </a:p>
          <a:p>
            <a:pPr marL="1371600" lvl="2" indent="-3810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Wingdings"/>
              <a:buChar char="§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inefficiency of energy transfer</a:t>
            </a:r>
          </a:p>
          <a:p>
            <a:pPr marL="914400" lvl="1" indent="-381000" rtl="0">
              <a:lnSpc>
                <a:spcPct val="9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all levels connect to </a:t>
            </a:r>
            <a:r>
              <a:rPr lang="en" sz="2400" b="1" u="sng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decomposers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 txBox="1">
            <a:spLocks noGrp="1"/>
          </p:cNvSpPr>
          <p:nvPr>
            <p:ph type="body" idx="2"/>
          </p:nvPr>
        </p:nvSpPr>
        <p:spPr>
          <a:xfrm>
            <a:off x="5149498" y="9948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88" name="Shape 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750" y="410550"/>
            <a:ext cx="3962400" cy="46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411575" y="-19319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Inefficiency of Energy Transfer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457200" y="664200"/>
            <a:ext cx="8229600" cy="426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8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Loss of energy between levels of food chain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To where is the energy lost? </a:t>
            </a:r>
            <a:r>
              <a:rPr lang="en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The cost of living!</a:t>
            </a:r>
          </a:p>
          <a:p>
            <a:pPr marL="457200" lvl="0" indent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825" y="1923100"/>
            <a:ext cx="4687299" cy="23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4275" y="2570200"/>
            <a:ext cx="1104749" cy="7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1731800" y="2624100"/>
            <a:ext cx="809699" cy="34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17% Growth</a:t>
            </a:r>
          </a:p>
        </p:txBody>
      </p:sp>
      <p:pic>
        <p:nvPicPr>
          <p:cNvPr id="398" name="Shape 3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8875" y="3699250"/>
            <a:ext cx="153352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/>
          <p:nvPr/>
        </p:nvSpPr>
        <p:spPr>
          <a:xfrm>
            <a:off x="2121275" y="3801100"/>
            <a:ext cx="1104899" cy="7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33% Cellular Respiration</a:t>
            </a:r>
          </a:p>
        </p:txBody>
      </p:sp>
      <p:pic>
        <p:nvPicPr>
          <p:cNvPr id="400" name="Shape 4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5100" y="4189650"/>
            <a:ext cx="1790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x="4744350" y="4228350"/>
            <a:ext cx="1533600" cy="57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50% Waste (feces)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Ecological Pyramid</a:t>
            </a:r>
          </a:p>
        </p:txBody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457200" y="809725"/>
            <a:ext cx="8229600" cy="4115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8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Loss of energy between levels of food chain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can feed fewer animals in each level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150" y="2087050"/>
            <a:ext cx="6343650" cy="294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57200" y="-124746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Productivity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457200" y="672875"/>
            <a:ext cx="8229600" cy="424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400" b="1" u="sng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Primary productivity</a:t>
            </a: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: Term for the rate which producers photosynthesize organic compounds in an ecosystem.</a:t>
            </a:r>
          </a:p>
          <a:p>
            <a:pPr marL="914400" lvl="1" indent="-355600" rtl="0">
              <a:lnSpc>
                <a:spcPct val="115000"/>
              </a:lnSpc>
              <a:spcBef>
                <a:spcPts val="5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000" b="1" u="sng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Gross primary productivity</a:t>
            </a:r>
            <a:r>
              <a:rPr lang="en" sz="20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: total amount of photosynthetic biomass production in an ecosystem</a:t>
            </a:r>
          </a:p>
          <a:p>
            <a:pPr marL="914400" lvl="1" indent="-355600" rtl="0">
              <a:lnSpc>
                <a:spcPct val="115000"/>
              </a:lnSpc>
              <a:spcBef>
                <a:spcPts val="50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000" b="1" u="sng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Net Primary Productivity </a:t>
            </a:r>
            <a:r>
              <a:rPr lang="en" sz="20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= GPP – respiration cost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15" name="Shape 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750" y="3273150"/>
            <a:ext cx="6286500" cy="179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25" y="114050"/>
            <a:ext cx="7652524" cy="486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75" y="171450"/>
            <a:ext cx="769815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36" name="Shape 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75" y="102650"/>
            <a:ext cx="7638699" cy="49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43" name="Shape 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6775"/>
            <a:ext cx="7971300" cy="49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Complex Innate Behaviors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Use of environmental cues to carry out behavior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40458C"/>
              </a:buClr>
              <a:buSzPct val="100000"/>
              <a:buFont typeface="Courier New"/>
              <a:buChar char="o"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Migration, Hibernation, Estivation, Courtship</a:t>
            </a:r>
          </a:p>
          <a:p>
            <a:pPr rtl="0">
              <a:lnSpc>
                <a:spcPct val="115000"/>
              </a:lnSpc>
              <a:spcBef>
                <a:spcPts val="400"/>
              </a:spcBef>
              <a:buNone/>
            </a:pPr>
            <a:endParaRPr sz="1600" b="1">
              <a:solidFill>
                <a:srgbClr val="40458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3275" y="61175"/>
            <a:ext cx="182880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2850" y="2823425"/>
            <a:ext cx="1419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5925" y="3033650"/>
            <a:ext cx="2832949" cy="18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275" y="1200150"/>
            <a:ext cx="2042574" cy="143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Innate: Directed Movements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205275" y="1200150"/>
            <a:ext cx="4246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5384"/>
              <a:buFont typeface="Arial"/>
              <a:buChar char="●"/>
            </a:pPr>
            <a:r>
              <a:rPr lang="en" sz="26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Taxis</a:t>
            </a:r>
            <a:r>
              <a:rPr lang="en" sz="2600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" sz="2600" b="1">
                <a:solidFill>
                  <a:srgbClr val="353A77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esponse movement toward (positive taxis) or away from (negative taxis) a stimulus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6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Kinesis</a:t>
            </a:r>
            <a:r>
              <a:rPr lang="en" sz="2600" b="1">
                <a:solidFill>
                  <a:srgbClr val="353A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= random movement in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>
                <a:solidFill>
                  <a:srgbClr val="40458C"/>
                </a:solidFill>
                <a:latin typeface="Arial"/>
                <a:ea typeface="Arial"/>
                <a:cs typeface="Arial"/>
                <a:sym typeface="Arial"/>
              </a:rPr>
              <a:t>response to a stimulus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50" y="3642225"/>
            <a:ext cx="31051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975" y="3516150"/>
            <a:ext cx="310515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Plant Behaviors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70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Responses to environment</a:t>
            </a:r>
          </a:p>
          <a:p>
            <a:pPr marL="457200" lvl="0" indent="-381000" rtl="0">
              <a:lnSpc>
                <a:spcPct val="115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Phototaxis </a:t>
            </a: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– movement towards light</a:t>
            </a:r>
          </a:p>
          <a:p>
            <a:pPr marL="457200" lvl="0" indent="-381000" rtl="0">
              <a:lnSpc>
                <a:spcPct val="115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007101"/>
                </a:solidFill>
                <a:latin typeface="Arial"/>
                <a:ea typeface="Arial"/>
                <a:cs typeface="Arial"/>
                <a:sym typeface="Arial"/>
              </a:rPr>
              <a:t>Photoperiodism </a:t>
            </a:r>
            <a:r>
              <a:rPr lang="en" sz="24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– response to different times of day </a:t>
            </a:r>
          </a:p>
          <a:p>
            <a:pPr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800" y="334875"/>
            <a:ext cx="421957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400" y="3049200"/>
            <a:ext cx="200025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Learning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Imprinting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692275" y="1200150"/>
            <a:ext cx="42489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Associative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n"/>
              <a:t>classical conditioning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r>
              <a:rPr lang="en"/>
              <a:t>operant conditioning</a:t>
            </a:r>
          </a:p>
          <a:p>
            <a:pPr marL="457200" lvl="0" indent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00" y="1904275"/>
            <a:ext cx="2428875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250" y="26662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775" y="2956925"/>
            <a:ext cx="2231175" cy="183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Social Behaviors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9941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90000"/>
              </a:lnSpc>
              <a:spcBef>
                <a:spcPts val="0"/>
              </a:spcBef>
              <a:buClr>
                <a:srgbClr val="0F116A"/>
              </a:buClr>
              <a:buSzPct val="100000"/>
              <a:buFont typeface="Arial"/>
              <a:buChar char="●"/>
            </a:pPr>
            <a:r>
              <a:rPr lang="en" sz="2600" b="1">
                <a:solidFill>
                  <a:srgbClr val="0F116A"/>
                </a:solidFill>
                <a:latin typeface="Arial"/>
                <a:ea typeface="Arial"/>
                <a:cs typeface="Arial"/>
                <a:sym typeface="Arial"/>
              </a:rPr>
              <a:t>Interactions between individuals that develop into evolutionary adaptations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communication / language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agonistic behaviors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dominance hierarchy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cooperation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Clr>
                <a:srgbClr val="CC0000"/>
              </a:buClr>
              <a:buSzPct val="100000"/>
              <a:buFont typeface="Courier New"/>
              <a:buChar char="o"/>
            </a:pPr>
            <a:r>
              <a:rPr lang="en" sz="240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altruistic behavior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5884799" y="1063375"/>
            <a:ext cx="31097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450" y="403300"/>
            <a:ext cx="2343150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098" y="2004975"/>
            <a:ext cx="2044524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4175" y="2868450"/>
            <a:ext cx="141922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western">
  <a:themeElements>
    <a:clrScheme name="Custom 424">
      <a:dk1>
        <a:srgbClr val="B0271C"/>
      </a:dk1>
      <a:lt1>
        <a:srgbClr val="FFE8BB"/>
      </a:lt1>
      <a:dk2>
        <a:srgbClr val="374252"/>
      </a:dk2>
      <a:lt2>
        <a:srgbClr val="A5BDC0"/>
      </a:lt2>
      <a:accent1>
        <a:srgbClr val="C0974D"/>
      </a:accent1>
      <a:accent2>
        <a:srgbClr val="E49C5F"/>
      </a:accent2>
      <a:accent3>
        <a:srgbClr val="5D7372"/>
      </a:accent3>
      <a:accent4>
        <a:srgbClr val="B92C00"/>
      </a:accent4>
      <a:accent5>
        <a:srgbClr val="804000"/>
      </a:accent5>
      <a:accent6>
        <a:srgbClr val="A49D80"/>
      </a:accent6>
      <a:hlink>
        <a:srgbClr val="B0271C"/>
      </a:hlink>
      <a:folHlink>
        <a:srgbClr val="5B5F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</Words>
  <Application>Microsoft Macintosh PowerPoint</Application>
  <PresentationFormat>On-screen Show (16:9)</PresentationFormat>
  <Paragraphs>219</Paragraphs>
  <Slides>49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western</vt:lpstr>
      <vt:lpstr>ECOLOGY AND BEHAVIOR</vt:lpstr>
      <vt:lpstr>Why study behavior?</vt:lpstr>
      <vt:lpstr>What is Behavior?</vt:lpstr>
      <vt:lpstr>Innate Behaviors</vt:lpstr>
      <vt:lpstr>Complex Innate Behaviors</vt:lpstr>
      <vt:lpstr>Innate: Directed Movements</vt:lpstr>
      <vt:lpstr>Plant Behaviors</vt:lpstr>
      <vt:lpstr>Learning</vt:lpstr>
      <vt:lpstr>Social Behaviors</vt:lpstr>
      <vt:lpstr>Altruistic Behavior</vt:lpstr>
      <vt:lpstr>Populations</vt:lpstr>
      <vt:lpstr>Population</vt:lpstr>
      <vt:lpstr>Factors that affect population size</vt:lpstr>
      <vt:lpstr>Characterizing a Population</vt:lpstr>
      <vt:lpstr>Population Dispersion</vt:lpstr>
      <vt:lpstr>Population Size</vt:lpstr>
      <vt:lpstr>Population Growth Rates</vt:lpstr>
      <vt:lpstr>Survivorship Curves</vt:lpstr>
      <vt:lpstr>Reproductive Strategies</vt:lpstr>
      <vt:lpstr>Growth Rate Models</vt:lpstr>
      <vt:lpstr>Regulation of Population Size</vt:lpstr>
      <vt:lpstr>Introduced Species</vt:lpstr>
      <vt:lpstr>COMMUNITIES</vt:lpstr>
      <vt:lpstr>Introduction</vt:lpstr>
      <vt:lpstr>Niche</vt:lpstr>
      <vt:lpstr>Competitive Exclusion Principle</vt:lpstr>
      <vt:lpstr>Resource Partitioning</vt:lpstr>
      <vt:lpstr>Community Relationships</vt:lpstr>
      <vt:lpstr>Predation Drives Evolution</vt:lpstr>
      <vt:lpstr>Anti-predator Adaptations</vt:lpstr>
      <vt:lpstr>Anti-predator Adaptations</vt:lpstr>
      <vt:lpstr>Coevolution in Community</vt:lpstr>
      <vt:lpstr>Species Diversity</vt:lpstr>
      <vt:lpstr>Keystone Species</vt:lpstr>
      <vt:lpstr>Ecological Succession </vt:lpstr>
      <vt:lpstr>Progress of Succession</vt:lpstr>
      <vt:lpstr>Primary Succession</vt:lpstr>
      <vt:lpstr>Secondary Succession</vt:lpstr>
      <vt:lpstr>Climax Community</vt:lpstr>
      <vt:lpstr>ECOSYSTEMS</vt:lpstr>
      <vt:lpstr>Ecosystem</vt:lpstr>
      <vt:lpstr>Food Chains</vt:lpstr>
      <vt:lpstr>Inefficiency of Energy Transfer</vt:lpstr>
      <vt:lpstr>Ecological Pyramid</vt:lpstr>
      <vt:lpstr>Productivity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AND BEHAVIOR</dc:title>
  <cp:lastModifiedBy>Rebecca Wheatley</cp:lastModifiedBy>
  <cp:revision>1</cp:revision>
  <dcterms:modified xsi:type="dcterms:W3CDTF">2015-08-03T11:56:14Z</dcterms:modified>
</cp:coreProperties>
</file>