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92" r:id="rId3"/>
    <p:sldId id="305" r:id="rId4"/>
    <p:sldId id="320" r:id="rId5"/>
    <p:sldId id="293" r:id="rId6"/>
    <p:sldId id="294" r:id="rId7"/>
    <p:sldId id="295" r:id="rId8"/>
    <p:sldId id="296" r:id="rId9"/>
    <p:sldId id="297" r:id="rId10"/>
    <p:sldId id="304" r:id="rId11"/>
    <p:sldId id="298" r:id="rId12"/>
    <p:sldId id="299" r:id="rId13"/>
    <p:sldId id="300" r:id="rId14"/>
    <p:sldId id="301" r:id="rId15"/>
    <p:sldId id="302" r:id="rId16"/>
    <p:sldId id="303"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1A08C7-B137-484F-9340-6B91EA41C9C8}">
          <p14:sldIdLst>
            <p14:sldId id="256"/>
            <p14:sldId id="292"/>
            <p14:sldId id="305"/>
            <p14:sldId id="320"/>
            <p14:sldId id="293"/>
            <p14:sldId id="294"/>
            <p14:sldId id="295"/>
            <p14:sldId id="296"/>
            <p14:sldId id="297"/>
            <p14:sldId id="304"/>
            <p14:sldId id="298"/>
            <p14:sldId id="299"/>
            <p14:sldId id="300"/>
            <p14:sldId id="301"/>
            <p14:sldId id="302"/>
            <p14:sldId id="303"/>
            <p14:sldId id="307"/>
            <p14:sldId id="308"/>
            <p14:sldId id="309"/>
            <p14:sldId id="310"/>
            <p14:sldId id="311"/>
            <p14:sldId id="312"/>
            <p14:sldId id="313"/>
            <p14:sldId id="314"/>
            <p14:sldId id="315"/>
            <p14:sldId id="316"/>
            <p14:sldId id="317"/>
            <p14:sldId id="318"/>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5" autoAdjust="0"/>
    <p:restoredTop sz="95534" autoAdjust="0"/>
  </p:normalViewPr>
  <p:slideViewPr>
    <p:cSldViewPr snapToGrid="0" snapToObjects="1">
      <p:cViewPr>
        <p:scale>
          <a:sx n="90" d="100"/>
          <a:sy n="90" d="100"/>
        </p:scale>
        <p:origin x="-9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7FB01-3A1B-D74E-BBF7-1CA149517717}" type="datetimeFigureOut">
              <a:rPr lang="en-US" smtClean="0"/>
              <a:pPr/>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52BAC-E552-394C-A1EA-ED77D449DC56}" type="slidenum">
              <a:rPr lang="en-US" smtClean="0"/>
              <a:pPr/>
              <a:t>‹#›</a:t>
            </a:fld>
            <a:endParaRPr lang="en-US"/>
          </a:p>
        </p:txBody>
      </p:sp>
    </p:spTree>
    <p:extLst>
      <p:ext uri="{BB962C8B-B14F-4D97-AF65-F5344CB8AC3E}">
        <p14:creationId xmlns:p14="http://schemas.microsoft.com/office/powerpoint/2010/main" val="2597856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AEEA4-76CF-494F-9313-D2826E242837}"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75773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AEEA4-76CF-494F-9313-D2826E242837}"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422170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AEEA4-76CF-494F-9313-D2826E242837}"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378292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AEEA4-76CF-494F-9313-D2826E242837}"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167632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AEEA4-76CF-494F-9313-D2826E242837}"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38366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AEEA4-76CF-494F-9313-D2826E242837}"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276575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AEEA4-76CF-494F-9313-D2826E242837}" type="datetimeFigureOut">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308006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AEEA4-76CF-494F-9313-D2826E242837}" type="datetimeFigureOut">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79757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AEEA4-76CF-494F-9313-D2826E242837}" type="datetimeFigureOut">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219812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AEEA4-76CF-494F-9313-D2826E242837}"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202993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AEEA4-76CF-494F-9313-D2826E242837}"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C0E1-20D2-2141-9E77-B42745316E2A}" type="slidenum">
              <a:rPr lang="en-US" smtClean="0"/>
              <a:pPr/>
              <a:t>‹#›</a:t>
            </a:fld>
            <a:endParaRPr lang="en-US"/>
          </a:p>
        </p:txBody>
      </p:sp>
    </p:spTree>
    <p:extLst>
      <p:ext uri="{BB962C8B-B14F-4D97-AF65-F5344CB8AC3E}">
        <p14:creationId xmlns:p14="http://schemas.microsoft.com/office/powerpoint/2010/main" val="9729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AEEA4-76CF-494F-9313-D2826E242837}" type="datetimeFigureOut">
              <a:rPr lang="en-US" smtClean="0"/>
              <a:pPr/>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C0E1-20D2-2141-9E77-B42745316E2A}" type="slidenum">
              <a:rPr lang="en-US" smtClean="0"/>
              <a:pPr/>
              <a:t>‹#›</a:t>
            </a:fld>
            <a:endParaRPr lang="en-US"/>
          </a:p>
        </p:txBody>
      </p:sp>
    </p:spTree>
    <p:extLst>
      <p:ext uri="{BB962C8B-B14F-4D97-AF65-F5344CB8AC3E}">
        <p14:creationId xmlns:p14="http://schemas.microsoft.com/office/powerpoint/2010/main" val="382722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539"/>
            <a:ext cx="7772400" cy="1470025"/>
          </a:xfrm>
        </p:spPr>
        <p:txBody>
          <a:bodyPr/>
          <a:lstStyle/>
          <a:p>
            <a:r>
              <a:rPr lang="en-US" dirty="0" smtClean="0"/>
              <a:t>EVOLUTION</a:t>
            </a:r>
            <a:endParaRPr lang="en-US" dirty="0"/>
          </a:p>
        </p:txBody>
      </p:sp>
      <p:pic>
        <p:nvPicPr>
          <p:cNvPr id="5" name="Picture 4"/>
          <p:cNvPicPr>
            <a:picLocks noChangeAspect="1"/>
          </p:cNvPicPr>
          <p:nvPr/>
        </p:nvPicPr>
        <p:blipFill>
          <a:blip r:embed="rId2"/>
          <a:stretch>
            <a:fillRect/>
          </a:stretch>
        </p:blipFill>
        <p:spPr>
          <a:xfrm>
            <a:off x="157405" y="1430790"/>
            <a:ext cx="8986595" cy="4208009"/>
          </a:xfrm>
          <a:prstGeom prst="rect">
            <a:avLst/>
          </a:prstGeom>
        </p:spPr>
      </p:pic>
    </p:spTree>
    <p:extLst>
      <p:ext uri="{BB962C8B-B14F-4D97-AF65-F5344CB8AC3E}">
        <p14:creationId xmlns:p14="http://schemas.microsoft.com/office/powerpoint/2010/main" val="3186495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11" y="110022"/>
            <a:ext cx="8229600" cy="1143000"/>
          </a:xfrm>
        </p:spPr>
        <p:txBody>
          <a:bodyPr/>
          <a:lstStyle/>
          <a:p>
            <a:r>
              <a:rPr lang="en-US" dirty="0" smtClean="0"/>
              <a:t>Charles Darwin</a:t>
            </a:r>
            <a:endParaRPr lang="en-US" dirty="0"/>
          </a:p>
        </p:txBody>
      </p:sp>
      <p:sp>
        <p:nvSpPr>
          <p:cNvPr id="3" name="Content Placeholder 2"/>
          <p:cNvSpPr>
            <a:spLocks noGrp="1"/>
          </p:cNvSpPr>
          <p:nvPr>
            <p:ph idx="1"/>
          </p:nvPr>
        </p:nvSpPr>
        <p:spPr>
          <a:xfrm>
            <a:off x="339611" y="1118112"/>
            <a:ext cx="8644174" cy="4525963"/>
          </a:xfrm>
        </p:spPr>
        <p:txBody>
          <a:bodyPr/>
          <a:lstStyle/>
          <a:p>
            <a:r>
              <a:rPr lang="en-US" dirty="0" smtClean="0"/>
              <a:t>Traveled around the world between 1831-1836</a:t>
            </a:r>
          </a:p>
          <a:p>
            <a:r>
              <a:rPr lang="en-US" dirty="0" smtClean="0"/>
              <a:t>Collected and made many observations on the species he encountered, especially the various Galapagos islands.</a:t>
            </a:r>
          </a:p>
          <a:p>
            <a:r>
              <a:rPr lang="en-US" dirty="0" smtClean="0"/>
              <a:t>Was credited for </a:t>
            </a:r>
          </a:p>
          <a:p>
            <a:pPr marL="0" indent="0">
              <a:buNone/>
            </a:pPr>
            <a:r>
              <a:rPr lang="en-US" dirty="0" smtClean="0"/>
              <a:t>the idea of evolution </a:t>
            </a:r>
          </a:p>
          <a:p>
            <a:pPr marL="0" indent="0">
              <a:buNone/>
            </a:pPr>
            <a:r>
              <a:rPr lang="en-US" dirty="0" smtClean="0"/>
              <a:t>by natural selection.</a:t>
            </a:r>
          </a:p>
          <a:p>
            <a:endParaRPr lang="en-US" dirty="0"/>
          </a:p>
        </p:txBody>
      </p:sp>
      <p:pic>
        <p:nvPicPr>
          <p:cNvPr id="4" name="Picture 4" descr="tur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450" y="2913923"/>
            <a:ext cx="4361761" cy="29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9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Natural Selection</a:t>
            </a:r>
            <a:endParaRPr lang="en-US" dirty="0"/>
          </a:p>
        </p:txBody>
      </p:sp>
      <p:sp>
        <p:nvSpPr>
          <p:cNvPr id="4" name="Content Placeholder 2"/>
          <p:cNvSpPr>
            <a:spLocks noGrp="1"/>
          </p:cNvSpPr>
          <p:nvPr>
            <p:ph idx="1"/>
          </p:nvPr>
        </p:nvSpPr>
        <p:spPr/>
        <p:txBody>
          <a:bodyPr/>
          <a:lstStyle/>
          <a:p>
            <a:pPr marL="514350" indent="-514350" eaLnBrk="1" hangingPunct="1">
              <a:buFont typeface="Arial" charset="0"/>
              <a:buAutoNum type="arabicPeriod"/>
            </a:pPr>
            <a:r>
              <a:rPr lang="en-US" sz="4800" b="1" dirty="0">
                <a:latin typeface="Calibri" charset="0"/>
              </a:rPr>
              <a:t> Overpopulation</a:t>
            </a:r>
            <a:endParaRPr lang="en-US" sz="4800" dirty="0">
              <a:latin typeface="Calibri" charset="0"/>
            </a:endParaRPr>
          </a:p>
          <a:p>
            <a:pPr marL="514350" indent="-514350" eaLnBrk="1" hangingPunct="1"/>
            <a:r>
              <a:rPr lang="en-US" sz="4800" dirty="0">
                <a:latin typeface="Calibri" charset="0"/>
              </a:rPr>
              <a:t>more individuals born than can survive</a:t>
            </a:r>
          </a:p>
        </p:txBody>
      </p:sp>
      <p:pic>
        <p:nvPicPr>
          <p:cNvPr id="5" name="Picture 2" descr="http://farm1.static.flickr.com/90/208997985_692784c7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3429000"/>
            <a:ext cx="4648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56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502489"/>
            <a:ext cx="8229600" cy="4525963"/>
          </a:xfrm>
        </p:spPr>
        <p:txBody>
          <a:bodyPr/>
          <a:lstStyle/>
          <a:p>
            <a:pPr marL="514350" indent="-514350" eaLnBrk="1" hangingPunct="1">
              <a:buFont typeface="Arial" charset="0"/>
              <a:buNone/>
            </a:pPr>
            <a:r>
              <a:rPr lang="en-US" sz="4800" b="1" dirty="0">
                <a:latin typeface="Calibri" charset="0"/>
              </a:rPr>
              <a:t>2. Competition</a:t>
            </a:r>
            <a:endParaRPr lang="en-US" sz="4800" dirty="0">
              <a:latin typeface="Calibri" charset="0"/>
            </a:endParaRPr>
          </a:p>
          <a:p>
            <a:pPr marL="514350" indent="-514350" eaLnBrk="1" hangingPunct="1"/>
            <a:r>
              <a:rPr lang="en-US" sz="4800" dirty="0">
                <a:latin typeface="Calibri" charset="0"/>
              </a:rPr>
              <a:t>for limited resources</a:t>
            </a:r>
          </a:p>
          <a:p>
            <a:pPr marL="514350" indent="-514350" eaLnBrk="1" hangingPunct="1"/>
            <a:r>
              <a:rPr lang="en-US" sz="4800" dirty="0">
                <a:latin typeface="Calibri" charset="0"/>
              </a:rPr>
              <a:t>some will survive, some will not</a:t>
            </a:r>
          </a:p>
        </p:txBody>
      </p:sp>
      <p:pic>
        <p:nvPicPr>
          <p:cNvPr id="5" name="Picture 5" descr="http://www.marietta.edu/~biol/biomes/images/shores/barnacles_mussels_4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860" y="3637512"/>
            <a:ext cx="4679540" cy="311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16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59925"/>
            <a:ext cx="8229600" cy="4525963"/>
          </a:xfrm>
        </p:spPr>
        <p:txBody>
          <a:bodyPr/>
          <a:lstStyle/>
          <a:p>
            <a:pPr marL="514350" indent="-514350" eaLnBrk="1" hangingPunct="1">
              <a:buFont typeface="Arial" charset="0"/>
              <a:buNone/>
            </a:pPr>
            <a:r>
              <a:rPr lang="en-US" sz="4800" b="1" dirty="0">
                <a:latin typeface="Calibri" charset="0"/>
              </a:rPr>
              <a:t>3. Variation</a:t>
            </a:r>
            <a:endParaRPr lang="en-US" sz="4800" dirty="0">
              <a:latin typeface="Calibri" charset="0"/>
            </a:endParaRPr>
          </a:p>
          <a:p>
            <a:pPr marL="514350" indent="-514350" eaLnBrk="1" hangingPunct="1"/>
            <a:r>
              <a:rPr lang="en-US" sz="4800" dirty="0">
                <a:latin typeface="Calibri" charset="0"/>
              </a:rPr>
              <a:t>differences among individuals</a:t>
            </a:r>
          </a:p>
          <a:p>
            <a:pPr marL="514350" indent="-514350" eaLnBrk="1" hangingPunct="1"/>
            <a:r>
              <a:rPr lang="en-US" sz="4800" dirty="0">
                <a:latin typeface="Calibri" charset="0"/>
              </a:rPr>
              <a:t>a result of genetic</a:t>
            </a:r>
          </a:p>
          <a:p>
            <a:pPr marL="514350" indent="-514350" eaLnBrk="1" hangingPunct="1">
              <a:buFont typeface="Arial" charset="0"/>
              <a:buNone/>
            </a:pPr>
            <a:r>
              <a:rPr lang="en-US" sz="4800" dirty="0">
                <a:latin typeface="Calibri" charset="0"/>
              </a:rPr>
              <a:t>mutation – changes in</a:t>
            </a:r>
          </a:p>
          <a:p>
            <a:pPr marL="514350" indent="-514350" eaLnBrk="1" hangingPunct="1">
              <a:buFont typeface="Arial" charset="0"/>
              <a:buNone/>
            </a:pPr>
            <a:r>
              <a:rPr lang="en-US" sz="4800" dirty="0">
                <a:latin typeface="Calibri" charset="0"/>
              </a:rPr>
              <a:t>DNA</a:t>
            </a:r>
          </a:p>
        </p:txBody>
      </p:sp>
      <p:pic>
        <p:nvPicPr>
          <p:cNvPr id="5" name="Picture 5" descr="http://t1.gstatic.com/images?q=tbn:ANd9GcQanzzbglq-TlBWAWv2rvadL1wMqNgZfXLMEATq-lQJ9MveGhFo7Sh8Uwoi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76600"/>
            <a:ext cx="2362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lifessence.files.wordpress.com/2011/06/dna-of-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55414"/>
            <a:ext cx="3316080" cy="237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31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631632"/>
            <a:ext cx="4257423" cy="5717870"/>
          </a:xfrm>
        </p:spPr>
        <p:txBody>
          <a:bodyPr>
            <a:normAutofit lnSpcReduction="10000"/>
          </a:bodyPr>
          <a:lstStyle/>
          <a:p>
            <a:pPr marL="514350" indent="-514350" eaLnBrk="1" hangingPunct="1">
              <a:buFont typeface="Arial" charset="0"/>
              <a:buNone/>
            </a:pPr>
            <a:r>
              <a:rPr lang="en-US" sz="4800" b="1" dirty="0">
                <a:latin typeface="Calibri" charset="0"/>
              </a:rPr>
              <a:t>4. </a:t>
            </a:r>
            <a:r>
              <a:rPr lang="en-US" sz="4800" b="1" dirty="0" smtClean="0">
                <a:latin typeface="Calibri" charset="0"/>
              </a:rPr>
              <a:t>Adaptation (or not)</a:t>
            </a:r>
            <a:endParaRPr lang="en-US" sz="4800" dirty="0">
              <a:latin typeface="Calibri" charset="0"/>
            </a:endParaRPr>
          </a:p>
          <a:p>
            <a:pPr marL="514350" indent="-514350" eaLnBrk="1" hangingPunct="1"/>
            <a:r>
              <a:rPr lang="en-US" sz="4800" dirty="0">
                <a:latin typeface="Calibri" charset="0"/>
              </a:rPr>
              <a:t>some variation gives some individuals a slight survival </a:t>
            </a:r>
            <a:r>
              <a:rPr lang="en-US" sz="4800" dirty="0" smtClean="0">
                <a:latin typeface="Calibri" charset="0"/>
              </a:rPr>
              <a:t>advantage</a:t>
            </a:r>
            <a:endParaRPr lang="en-US" sz="4800" dirty="0">
              <a:latin typeface="Calibri" charset="0"/>
            </a:endParaRPr>
          </a:p>
        </p:txBody>
      </p:sp>
      <p:pic>
        <p:nvPicPr>
          <p:cNvPr id="5" name="image8.jpeg"/>
          <p:cNvPicPr/>
          <p:nvPr/>
        </p:nvPicPr>
        <p:blipFill>
          <a:blip r:embed="rId2" cstate="print"/>
          <a:stretch>
            <a:fillRect/>
          </a:stretch>
        </p:blipFill>
        <p:spPr>
          <a:xfrm>
            <a:off x="4951430" y="227013"/>
            <a:ext cx="3735370" cy="5110874"/>
          </a:xfrm>
          <a:prstGeom prst="rect">
            <a:avLst/>
          </a:prstGeom>
        </p:spPr>
      </p:pic>
    </p:spTree>
    <p:extLst>
      <p:ext uri="{BB962C8B-B14F-4D97-AF65-F5344CB8AC3E}">
        <p14:creationId xmlns:p14="http://schemas.microsoft.com/office/powerpoint/2010/main" val="2879091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351825"/>
            <a:ext cx="8229600" cy="3245014"/>
          </a:xfrm>
        </p:spPr>
        <p:txBody>
          <a:bodyPr>
            <a:normAutofit fontScale="92500" lnSpcReduction="10000"/>
          </a:bodyPr>
          <a:lstStyle/>
          <a:p>
            <a:pPr marL="514350" indent="-514350" eaLnBrk="1" hangingPunct="1">
              <a:buFont typeface="Arial" charset="0"/>
              <a:buNone/>
            </a:pPr>
            <a:r>
              <a:rPr lang="en-US" sz="4800" b="1" dirty="0">
                <a:latin typeface="Calibri" charset="0"/>
              </a:rPr>
              <a:t>5. </a:t>
            </a:r>
            <a:r>
              <a:rPr lang="en-US" sz="4800" b="1" dirty="0" smtClean="0">
                <a:latin typeface="Calibri" charset="0"/>
              </a:rPr>
              <a:t>Reproduction (Descent with Modification)</a:t>
            </a:r>
            <a:endParaRPr lang="en-US" sz="4800" b="1" dirty="0">
              <a:latin typeface="Calibri" charset="0"/>
            </a:endParaRPr>
          </a:p>
          <a:p>
            <a:pPr marL="514350" indent="-514350" eaLnBrk="1" hangingPunct="1"/>
            <a:r>
              <a:rPr lang="en-US" sz="4800" dirty="0">
                <a:latin typeface="Calibri" charset="0"/>
              </a:rPr>
              <a:t>those with best traits survive, reproduce and pass favorable traits on to their offspring</a:t>
            </a:r>
          </a:p>
          <a:p>
            <a:pPr marL="0" indent="0" eaLnBrk="1" hangingPunct="1">
              <a:buNone/>
            </a:pPr>
            <a:endParaRPr lang="en-US" sz="4800" dirty="0">
              <a:latin typeface="Calibri" charset="0"/>
            </a:endParaRPr>
          </a:p>
        </p:txBody>
      </p:sp>
      <p:pic>
        <p:nvPicPr>
          <p:cNvPr id="5" name="Picture 2" descr="Red Bird "/>
          <p:cNvPicPr>
            <a:picLocks noChangeAspect="1" noChangeArrowheads="1"/>
          </p:cNvPicPr>
          <p:nvPr/>
        </p:nvPicPr>
        <p:blipFill>
          <a:blip r:embed="rId2" cstate="print"/>
          <a:srcRect/>
          <a:stretch>
            <a:fillRect/>
          </a:stretch>
        </p:blipFill>
        <p:spPr bwMode="auto">
          <a:xfrm>
            <a:off x="914400" y="3596838"/>
            <a:ext cx="4381478" cy="2956361"/>
          </a:xfrm>
          <a:prstGeom prst="rect">
            <a:avLst/>
          </a:prstGeom>
          <a:noFill/>
          <a:ln w="9525">
            <a:noFill/>
            <a:miter lim="800000"/>
            <a:headEnd/>
            <a:tailEnd/>
          </a:ln>
        </p:spPr>
      </p:pic>
    </p:spTree>
    <p:extLst>
      <p:ext uri="{BB962C8B-B14F-4D97-AF65-F5344CB8AC3E}">
        <p14:creationId xmlns:p14="http://schemas.microsoft.com/office/powerpoint/2010/main" val="165743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58"/>
            <a:ext cx="8229600" cy="4525963"/>
          </a:xfrm>
        </p:spPr>
        <p:txBody>
          <a:bodyPr/>
          <a:lstStyle/>
          <a:p>
            <a:r>
              <a:rPr lang="en-US" dirty="0" smtClean="0"/>
              <a:t>Species alive today are descendent with modifications from common ancestors.</a:t>
            </a:r>
            <a:endParaRPr lang="en-US" dirty="0"/>
          </a:p>
        </p:txBody>
      </p:sp>
      <p:pic>
        <p:nvPicPr>
          <p:cNvPr id="4" name="Picture 4" descr="24_20HorseEvolution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875" y="1599106"/>
            <a:ext cx="5674416" cy="505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19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185"/>
            <a:ext cx="8229600" cy="1143000"/>
          </a:xfrm>
        </p:spPr>
        <p:txBody>
          <a:bodyPr>
            <a:normAutofit/>
          </a:bodyPr>
          <a:lstStyle/>
          <a:p>
            <a:r>
              <a:rPr lang="en-US" dirty="0" smtClean="0"/>
              <a:t>Types of Evolution</a:t>
            </a:r>
            <a:endParaRPr lang="en-US" dirty="0"/>
          </a:p>
        </p:txBody>
      </p:sp>
      <p:sp>
        <p:nvSpPr>
          <p:cNvPr id="3" name="Content Placeholder 2"/>
          <p:cNvSpPr>
            <a:spLocks noGrp="1"/>
          </p:cNvSpPr>
          <p:nvPr>
            <p:ph idx="1"/>
          </p:nvPr>
        </p:nvSpPr>
        <p:spPr>
          <a:xfrm>
            <a:off x="457200" y="1752819"/>
            <a:ext cx="8229600" cy="5621184"/>
          </a:xfrm>
        </p:spPr>
        <p:txBody>
          <a:bodyPr>
            <a:normAutofit/>
          </a:bodyPr>
          <a:lstStyle/>
          <a:p>
            <a:r>
              <a:rPr lang="en-US" dirty="0" smtClean="0"/>
              <a:t>Divergent Evolution: Process by which an interbreeding species diverges into 2 or more species.</a:t>
            </a:r>
          </a:p>
          <a:p>
            <a:endParaRPr lang="en-US" dirty="0"/>
          </a:p>
          <a:p>
            <a:endParaRPr lang="en-US" dirty="0" smtClean="0"/>
          </a:p>
          <a:p>
            <a:pPr marL="0" indent="0">
              <a:buNone/>
            </a:pPr>
            <a:endParaRPr lang="en-US" dirty="0" smtClean="0"/>
          </a:p>
        </p:txBody>
      </p:sp>
      <p:pic>
        <p:nvPicPr>
          <p:cNvPr id="5" name="Picture 4"/>
          <p:cNvPicPr>
            <a:picLocks noChangeAspect="1"/>
          </p:cNvPicPr>
          <p:nvPr/>
        </p:nvPicPr>
        <p:blipFill>
          <a:blip r:embed="rId2"/>
          <a:stretch>
            <a:fillRect/>
          </a:stretch>
        </p:blipFill>
        <p:spPr>
          <a:xfrm>
            <a:off x="1139301" y="3334179"/>
            <a:ext cx="7469289" cy="2822585"/>
          </a:xfrm>
          <a:prstGeom prst="rect">
            <a:avLst/>
          </a:prstGeom>
        </p:spPr>
      </p:pic>
    </p:spTree>
    <p:extLst>
      <p:ext uri="{BB962C8B-B14F-4D97-AF65-F5344CB8AC3E}">
        <p14:creationId xmlns:p14="http://schemas.microsoft.com/office/powerpoint/2010/main" val="185111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Types of Evolution</a:t>
            </a:r>
            <a:endParaRPr lang="en-US" dirty="0"/>
          </a:p>
        </p:txBody>
      </p:sp>
      <p:sp>
        <p:nvSpPr>
          <p:cNvPr id="3" name="Content Placeholder 2"/>
          <p:cNvSpPr>
            <a:spLocks noGrp="1"/>
          </p:cNvSpPr>
          <p:nvPr>
            <p:ph idx="1"/>
          </p:nvPr>
        </p:nvSpPr>
        <p:spPr>
          <a:xfrm>
            <a:off x="457200" y="1173137"/>
            <a:ext cx="8229600" cy="4525963"/>
          </a:xfrm>
        </p:spPr>
        <p:txBody>
          <a:bodyPr/>
          <a:lstStyle/>
          <a:p>
            <a:r>
              <a:rPr lang="en-US" dirty="0" smtClean="0"/>
              <a:t>Convergent </a:t>
            </a:r>
            <a:r>
              <a:rPr lang="en-US" dirty="0"/>
              <a:t>Evolution: Two unrelated species independently evolve similar traits.</a:t>
            </a:r>
          </a:p>
          <a:p>
            <a:endParaRPr lang="en-US" dirty="0"/>
          </a:p>
        </p:txBody>
      </p:sp>
      <p:pic>
        <p:nvPicPr>
          <p:cNvPr id="4" name="Picture 3"/>
          <p:cNvPicPr>
            <a:picLocks noChangeAspect="1"/>
          </p:cNvPicPr>
          <p:nvPr/>
        </p:nvPicPr>
        <p:blipFill>
          <a:blip r:embed="rId2"/>
          <a:stretch>
            <a:fillRect/>
          </a:stretch>
        </p:blipFill>
        <p:spPr>
          <a:xfrm>
            <a:off x="1308069" y="2388375"/>
            <a:ext cx="6500161" cy="3909517"/>
          </a:xfrm>
          <a:prstGeom prst="rect">
            <a:avLst/>
          </a:prstGeom>
        </p:spPr>
      </p:pic>
    </p:spTree>
    <p:extLst>
      <p:ext uri="{BB962C8B-B14F-4D97-AF65-F5344CB8AC3E}">
        <p14:creationId xmlns:p14="http://schemas.microsoft.com/office/powerpoint/2010/main" val="350756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Evolution</a:t>
            </a:r>
            <a:endParaRPr lang="en-US" dirty="0"/>
          </a:p>
        </p:txBody>
      </p:sp>
      <p:sp>
        <p:nvSpPr>
          <p:cNvPr id="3" name="Content Placeholder 2"/>
          <p:cNvSpPr>
            <a:spLocks noGrp="1"/>
          </p:cNvSpPr>
          <p:nvPr>
            <p:ph idx="1"/>
          </p:nvPr>
        </p:nvSpPr>
        <p:spPr/>
        <p:txBody>
          <a:bodyPr/>
          <a:lstStyle/>
          <a:p>
            <a:r>
              <a:rPr lang="en-US" dirty="0"/>
              <a:t>Co-Evolution: Evolution of 2 or more species, each adapting to changes in the other.</a:t>
            </a:r>
          </a:p>
          <a:p>
            <a:endParaRPr lang="en-US" dirty="0"/>
          </a:p>
          <a:p>
            <a:endParaRPr lang="en-US" dirty="0"/>
          </a:p>
        </p:txBody>
      </p:sp>
      <p:pic>
        <p:nvPicPr>
          <p:cNvPr id="4" name="Picture 3"/>
          <p:cNvPicPr>
            <a:picLocks noChangeAspect="1"/>
          </p:cNvPicPr>
          <p:nvPr/>
        </p:nvPicPr>
        <p:blipFill>
          <a:blip r:embed="rId2"/>
          <a:stretch>
            <a:fillRect/>
          </a:stretch>
        </p:blipFill>
        <p:spPr>
          <a:xfrm>
            <a:off x="2009806" y="2893150"/>
            <a:ext cx="5088264" cy="3663551"/>
          </a:xfrm>
          <a:prstGeom prst="rect">
            <a:avLst/>
          </a:prstGeom>
        </p:spPr>
      </p:pic>
    </p:spTree>
    <p:extLst>
      <p:ext uri="{BB962C8B-B14F-4D97-AF65-F5344CB8AC3E}">
        <p14:creationId xmlns:p14="http://schemas.microsoft.com/office/powerpoint/2010/main" val="3838929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Evolution</a:t>
            </a:r>
            <a:endParaRPr lang="en-US" dirty="0"/>
          </a:p>
        </p:txBody>
      </p:sp>
      <p:sp>
        <p:nvSpPr>
          <p:cNvPr id="3" name="Content Placeholder 2"/>
          <p:cNvSpPr>
            <a:spLocks noGrp="1"/>
          </p:cNvSpPr>
          <p:nvPr>
            <p:ph idx="1"/>
          </p:nvPr>
        </p:nvSpPr>
        <p:spPr>
          <a:xfrm>
            <a:off x="457201" y="1219201"/>
            <a:ext cx="8229600" cy="1975338"/>
          </a:xfrm>
        </p:spPr>
        <p:txBody>
          <a:bodyPr/>
          <a:lstStyle/>
          <a:p>
            <a:r>
              <a:rPr lang="en-US" dirty="0" smtClean="0"/>
              <a:t>Change in the gene pool of a population that results in successful change over time</a:t>
            </a:r>
          </a:p>
          <a:p>
            <a:r>
              <a:rPr lang="en-US" dirty="0" smtClean="0"/>
              <a:t>Evolution can happen in various ways.</a:t>
            </a:r>
            <a:endParaRPr lang="en-US" dirty="0"/>
          </a:p>
        </p:txBody>
      </p:sp>
      <p:pic>
        <p:nvPicPr>
          <p:cNvPr id="4" name="Picture 3"/>
          <p:cNvPicPr>
            <a:picLocks noChangeAspect="1"/>
          </p:cNvPicPr>
          <p:nvPr/>
        </p:nvPicPr>
        <p:blipFill>
          <a:blip r:embed="rId2"/>
          <a:stretch>
            <a:fillRect/>
          </a:stretch>
        </p:blipFill>
        <p:spPr>
          <a:xfrm>
            <a:off x="261817" y="3383193"/>
            <a:ext cx="8634502" cy="2668846"/>
          </a:xfrm>
          <a:prstGeom prst="rect">
            <a:avLst/>
          </a:prstGeom>
        </p:spPr>
      </p:pic>
    </p:spTree>
    <p:extLst>
      <p:ext uri="{BB962C8B-B14F-4D97-AF65-F5344CB8AC3E}">
        <p14:creationId xmlns:p14="http://schemas.microsoft.com/office/powerpoint/2010/main" val="3735813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Evolution</a:t>
            </a:r>
            <a:endParaRPr lang="en-US" dirty="0"/>
          </a:p>
        </p:txBody>
      </p:sp>
      <p:sp>
        <p:nvSpPr>
          <p:cNvPr id="3" name="Content Placeholder 2"/>
          <p:cNvSpPr>
            <a:spLocks noGrp="1"/>
          </p:cNvSpPr>
          <p:nvPr>
            <p:ph idx="1"/>
          </p:nvPr>
        </p:nvSpPr>
        <p:spPr>
          <a:xfrm>
            <a:off x="457200" y="1600200"/>
            <a:ext cx="4060825" cy="4011328"/>
          </a:xfrm>
        </p:spPr>
        <p:txBody>
          <a:bodyPr>
            <a:normAutofit fontScale="77500" lnSpcReduction="20000"/>
          </a:bodyPr>
          <a:lstStyle/>
          <a:p>
            <a:r>
              <a:rPr lang="en-US" dirty="0" smtClean="0"/>
              <a:t>Microevolution: small-scale changes, change in allele(no change in kind of organisms)</a:t>
            </a:r>
          </a:p>
          <a:p>
            <a:endParaRPr lang="en-US" dirty="0" smtClean="0"/>
          </a:p>
          <a:p>
            <a:pPr>
              <a:buNone/>
            </a:pPr>
            <a:endParaRPr lang="en-US" dirty="0" smtClean="0"/>
          </a:p>
          <a:p>
            <a:r>
              <a:rPr lang="en-US" dirty="0" smtClean="0"/>
              <a:t>Macroevolution: large-scale changes, can lead to evolution of new species and groups(change in kind of organisms)</a:t>
            </a:r>
            <a:endParaRPr lang="en-US" dirty="0"/>
          </a:p>
        </p:txBody>
      </p:sp>
      <p:pic>
        <p:nvPicPr>
          <p:cNvPr id="10242" name="Picture 2" descr="http://evolution.berkeley.edu/admin/media/3/91554_evo_resources_resource_image_320_small.jpg"/>
          <p:cNvPicPr>
            <a:picLocks noChangeAspect="1" noChangeArrowheads="1"/>
          </p:cNvPicPr>
          <p:nvPr/>
        </p:nvPicPr>
        <p:blipFill>
          <a:blip r:embed="rId2"/>
          <a:srcRect/>
          <a:stretch>
            <a:fillRect/>
          </a:stretch>
        </p:blipFill>
        <p:spPr bwMode="auto">
          <a:xfrm>
            <a:off x="155575" y="-220663"/>
            <a:ext cx="2286000" cy="466726"/>
          </a:xfrm>
          <a:prstGeom prst="rect">
            <a:avLst/>
          </a:prstGeom>
          <a:noFill/>
        </p:spPr>
      </p:pic>
      <p:pic>
        <p:nvPicPr>
          <p:cNvPr id="10244" name="Picture 4" descr="http://evolution.berkeley.edu/admin/media/3/91554_evo_resources_resource_image_320_small.jpg"/>
          <p:cNvPicPr>
            <a:picLocks noChangeAspect="1" noChangeArrowheads="1"/>
          </p:cNvPicPr>
          <p:nvPr/>
        </p:nvPicPr>
        <p:blipFill>
          <a:blip r:embed="rId2"/>
          <a:srcRect/>
          <a:stretch>
            <a:fillRect/>
          </a:stretch>
        </p:blipFill>
        <p:spPr bwMode="auto">
          <a:xfrm>
            <a:off x="155575" y="-220663"/>
            <a:ext cx="2286000" cy="466726"/>
          </a:xfrm>
          <a:prstGeom prst="rect">
            <a:avLst/>
          </a:prstGeom>
          <a:noFill/>
        </p:spPr>
      </p:pic>
      <p:pic>
        <p:nvPicPr>
          <p:cNvPr id="10246" name="Picture 6" descr="http://evolution.berkeley.edu/admin/media/3/91554_evo_resources_resource_image_320_small.jpg"/>
          <p:cNvPicPr>
            <a:picLocks noChangeAspect="1" noChangeArrowheads="1"/>
          </p:cNvPicPr>
          <p:nvPr/>
        </p:nvPicPr>
        <p:blipFill>
          <a:blip r:embed="rId2"/>
          <a:srcRect/>
          <a:stretch>
            <a:fillRect/>
          </a:stretch>
        </p:blipFill>
        <p:spPr bwMode="auto">
          <a:xfrm>
            <a:off x="155575" y="-220663"/>
            <a:ext cx="2286000" cy="466726"/>
          </a:xfrm>
          <a:prstGeom prst="rect">
            <a:avLst/>
          </a:prstGeom>
          <a:noFill/>
        </p:spPr>
      </p:pic>
      <p:pic>
        <p:nvPicPr>
          <p:cNvPr id="10248" name="Picture 8" descr="http://evolution.berkeley.edu/admin/media/3/91554_evo_resources_resource_image_320_small.jpg"/>
          <p:cNvPicPr>
            <a:picLocks noChangeAspect="1" noChangeArrowheads="1"/>
          </p:cNvPicPr>
          <p:nvPr/>
        </p:nvPicPr>
        <p:blipFill>
          <a:blip r:embed="rId2"/>
          <a:srcRect/>
          <a:stretch>
            <a:fillRect/>
          </a:stretch>
        </p:blipFill>
        <p:spPr bwMode="auto">
          <a:xfrm>
            <a:off x="155575" y="-220663"/>
            <a:ext cx="2286000" cy="466726"/>
          </a:xfrm>
          <a:prstGeom prst="rect">
            <a:avLst/>
          </a:prstGeom>
          <a:noFill/>
        </p:spPr>
      </p:pic>
      <p:pic>
        <p:nvPicPr>
          <p:cNvPr id="8" name="Picture 7" descr="91554_evo_resources_resource_image_320_small.jpg"/>
          <p:cNvPicPr>
            <a:picLocks noChangeAspect="1"/>
          </p:cNvPicPr>
          <p:nvPr/>
        </p:nvPicPr>
        <p:blipFill>
          <a:blip r:embed="rId2"/>
          <a:stretch>
            <a:fillRect/>
          </a:stretch>
        </p:blipFill>
        <p:spPr>
          <a:xfrm>
            <a:off x="4518025" y="1775935"/>
            <a:ext cx="4084458" cy="933601"/>
          </a:xfrm>
          <a:prstGeom prst="rect">
            <a:avLst/>
          </a:prstGeom>
        </p:spPr>
      </p:pic>
      <p:pic>
        <p:nvPicPr>
          <p:cNvPr id="10250" name="Picture 10" descr="https://jasonmin.files.wordpress.com/2013/04/darwins-tree-of-life.jpg"/>
          <p:cNvPicPr>
            <a:picLocks noChangeAspect="1" noChangeArrowheads="1"/>
          </p:cNvPicPr>
          <p:nvPr/>
        </p:nvPicPr>
        <p:blipFill>
          <a:blip r:embed="rId3"/>
          <a:srcRect/>
          <a:stretch>
            <a:fillRect/>
          </a:stretch>
        </p:blipFill>
        <p:spPr bwMode="auto">
          <a:xfrm>
            <a:off x="4324350" y="3183556"/>
            <a:ext cx="4362450" cy="3333750"/>
          </a:xfrm>
          <a:prstGeom prst="rect">
            <a:avLst/>
          </a:prstGeom>
          <a:noFill/>
        </p:spPr>
      </p:pic>
    </p:spTree>
    <p:extLst>
      <p:ext uri="{BB962C8B-B14F-4D97-AF65-F5344CB8AC3E}">
        <p14:creationId xmlns:p14="http://schemas.microsoft.com/office/powerpoint/2010/main" val="1604391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Changes and  the Fossil Record</a:t>
            </a:r>
            <a:endParaRPr lang="en-US" dirty="0"/>
          </a:p>
        </p:txBody>
      </p:sp>
      <p:sp>
        <p:nvSpPr>
          <p:cNvPr id="3" name="Content Placeholder 2"/>
          <p:cNvSpPr>
            <a:spLocks noGrp="1"/>
          </p:cNvSpPr>
          <p:nvPr>
            <p:ph idx="1"/>
          </p:nvPr>
        </p:nvSpPr>
        <p:spPr>
          <a:xfrm>
            <a:off x="457200" y="1001028"/>
            <a:ext cx="3325528" cy="2704698"/>
          </a:xfrm>
        </p:spPr>
        <p:txBody>
          <a:bodyPr>
            <a:normAutofit fontScale="85000" lnSpcReduction="20000"/>
          </a:bodyPr>
          <a:lstStyle/>
          <a:p>
            <a:r>
              <a:rPr lang="en-US" sz="2200" dirty="0" smtClean="0"/>
              <a:t>Gradualism: evolution generally occurs uniformly and by the steady and gradual transformation</a:t>
            </a:r>
          </a:p>
          <a:p>
            <a:r>
              <a:rPr lang="en-US" sz="2200" dirty="0" smtClean="0"/>
              <a:t>Punctuated equilibrium: theory that speciation occurs in spurts of major genetic alterations that punctuate long periods of little change</a:t>
            </a:r>
          </a:p>
          <a:p>
            <a:endParaRPr lang="en-US" dirty="0"/>
          </a:p>
        </p:txBody>
      </p:sp>
      <p:pic>
        <p:nvPicPr>
          <p:cNvPr id="4" name="Picture 3"/>
          <p:cNvPicPr/>
          <p:nvPr/>
        </p:nvPicPr>
        <p:blipFill>
          <a:blip r:embed="rId2" cstate="print"/>
          <a:srcRect/>
          <a:stretch>
            <a:fillRect/>
          </a:stretch>
        </p:blipFill>
        <p:spPr bwMode="auto">
          <a:xfrm>
            <a:off x="4325352" y="1001028"/>
            <a:ext cx="4000500" cy="3219239"/>
          </a:xfrm>
          <a:prstGeom prst="rect">
            <a:avLst/>
          </a:prstGeom>
          <a:noFill/>
          <a:ln w="9525">
            <a:noFill/>
            <a:miter lim="800000"/>
            <a:headEnd/>
            <a:tailEnd/>
          </a:ln>
        </p:spPr>
      </p:pic>
      <p:sp>
        <p:nvSpPr>
          <p:cNvPr id="5" name="TextBox 4"/>
          <p:cNvSpPr txBox="1"/>
          <p:nvPr/>
        </p:nvSpPr>
        <p:spPr>
          <a:xfrm>
            <a:off x="457200" y="4220267"/>
            <a:ext cx="3325528" cy="1754326"/>
          </a:xfrm>
          <a:prstGeom prst="rect">
            <a:avLst/>
          </a:prstGeom>
          <a:noFill/>
        </p:spPr>
        <p:txBody>
          <a:bodyPr wrap="square" rtlCol="0">
            <a:spAutoFit/>
          </a:bodyPr>
          <a:lstStyle/>
          <a:p>
            <a:pPr>
              <a:buFont typeface="Arial" pitchFamily="34" charset="0"/>
              <a:buChar char="•"/>
            </a:pPr>
            <a:r>
              <a:rPr lang="en-US" dirty="0" smtClean="0"/>
              <a:t>      Adaptive Radiation: Diversification of a species or single ancestral type into several forms that are each adaptively specialized to a specific environment</a:t>
            </a:r>
            <a:endParaRPr lang="en-US" dirty="0"/>
          </a:p>
        </p:txBody>
      </p:sp>
      <p:pic>
        <p:nvPicPr>
          <p:cNvPr id="6" name="Picture 5"/>
          <p:cNvPicPr/>
          <p:nvPr/>
        </p:nvPicPr>
        <p:blipFill>
          <a:blip r:embed="rId3" cstate="print"/>
          <a:srcRect/>
          <a:stretch>
            <a:fillRect/>
          </a:stretch>
        </p:blipFill>
        <p:spPr bwMode="auto">
          <a:xfrm>
            <a:off x="4571999" y="4220267"/>
            <a:ext cx="3542097" cy="1949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and Fossil Records</a:t>
            </a:r>
            <a:endParaRPr lang="en-US" dirty="0"/>
          </a:p>
        </p:txBody>
      </p:sp>
      <p:sp>
        <p:nvSpPr>
          <p:cNvPr id="3" name="Content Placeholder 2"/>
          <p:cNvSpPr>
            <a:spLocks noGrp="1"/>
          </p:cNvSpPr>
          <p:nvPr>
            <p:ph idx="1"/>
          </p:nvPr>
        </p:nvSpPr>
        <p:spPr>
          <a:xfrm>
            <a:off x="457200" y="1600200"/>
            <a:ext cx="4586438" cy="4525963"/>
          </a:xfrm>
        </p:spPr>
        <p:txBody>
          <a:bodyPr>
            <a:normAutofit fontScale="92500" lnSpcReduction="20000"/>
          </a:bodyPr>
          <a:lstStyle/>
          <a:p>
            <a:r>
              <a:rPr lang="en-US" b="1" dirty="0" smtClean="0"/>
              <a:t>Fossil Record: </a:t>
            </a:r>
            <a:r>
              <a:rPr lang="en-US" dirty="0" smtClean="0"/>
              <a:t>history of life as documented by fossils.</a:t>
            </a:r>
          </a:p>
          <a:p>
            <a:r>
              <a:rPr lang="en-US" b="1" dirty="0" smtClean="0"/>
              <a:t>Sudden Appearance: </a:t>
            </a:r>
            <a:r>
              <a:rPr lang="en-US" dirty="0" smtClean="0"/>
              <a:t>organisms appear abruptly in the fossil record.</a:t>
            </a:r>
          </a:p>
          <a:p>
            <a:r>
              <a:rPr lang="en-US" b="1" dirty="0" smtClean="0"/>
              <a:t>Stasis: </a:t>
            </a:r>
            <a:r>
              <a:rPr lang="en-US" dirty="0" smtClean="0"/>
              <a:t>period without change in the fossil record</a:t>
            </a:r>
          </a:p>
          <a:p>
            <a:r>
              <a:rPr lang="en-US" b="1" dirty="0" smtClean="0"/>
              <a:t>Sequential nature: </a:t>
            </a:r>
            <a:r>
              <a:rPr lang="en-US" dirty="0" smtClean="0"/>
              <a:t>gradual change in fossils</a:t>
            </a:r>
          </a:p>
        </p:txBody>
      </p:sp>
      <p:pic>
        <p:nvPicPr>
          <p:cNvPr id="8194" name="Picture 2" descr="http://greenforecast.com/wp-content/uploads/2013/04/geologic-time-drawing-1540x951.77234152_c.jpg"/>
          <p:cNvPicPr>
            <a:picLocks noChangeAspect="1" noChangeArrowheads="1"/>
          </p:cNvPicPr>
          <p:nvPr/>
        </p:nvPicPr>
        <p:blipFill>
          <a:blip r:embed="rId2"/>
          <a:srcRect/>
          <a:stretch>
            <a:fillRect/>
          </a:stretch>
        </p:blipFill>
        <p:spPr bwMode="auto">
          <a:xfrm>
            <a:off x="5043638" y="1600200"/>
            <a:ext cx="3979297" cy="28466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Common Ancestry</a:t>
            </a:r>
            <a:br>
              <a:rPr lang="en-US" dirty="0" smtClean="0"/>
            </a:br>
            <a:r>
              <a:rPr lang="en-US" dirty="0" smtClean="0"/>
              <a:t>Cellular and Molecular </a:t>
            </a:r>
            <a:endParaRPr lang="en-US" dirty="0"/>
          </a:p>
        </p:txBody>
      </p:sp>
      <p:sp>
        <p:nvSpPr>
          <p:cNvPr id="3" name="Content Placeholder 2"/>
          <p:cNvSpPr>
            <a:spLocks noGrp="1"/>
          </p:cNvSpPr>
          <p:nvPr>
            <p:ph idx="1"/>
          </p:nvPr>
        </p:nvSpPr>
        <p:spPr/>
        <p:txBody>
          <a:bodyPr/>
          <a:lstStyle/>
          <a:p>
            <a:pPr lvl="0">
              <a:buNone/>
            </a:pPr>
            <a:r>
              <a:rPr lang="en-US" b="1" dirty="0" smtClean="0"/>
              <a:t>1-Cell Theory</a:t>
            </a:r>
            <a:endParaRPr lang="en-US" dirty="0" smtClean="0"/>
          </a:p>
          <a:p>
            <a:pPr lvl="0"/>
            <a:r>
              <a:rPr lang="en-US" dirty="0" smtClean="0"/>
              <a:t>Cell is basic unit of life</a:t>
            </a:r>
          </a:p>
          <a:p>
            <a:pPr lvl="0"/>
            <a:r>
              <a:rPr lang="en-US" dirty="0" smtClean="0"/>
              <a:t>Every life form is made of this basic structure</a:t>
            </a:r>
          </a:p>
          <a:p>
            <a:pPr lvl="0">
              <a:buNone/>
            </a:pPr>
            <a:r>
              <a:rPr lang="en-US" b="1" dirty="0" smtClean="0"/>
              <a:t>2-Organic Molecules</a:t>
            </a:r>
            <a:endParaRPr lang="en-US" dirty="0" smtClean="0"/>
          </a:p>
          <a:p>
            <a:pPr lvl="0"/>
            <a:r>
              <a:rPr lang="en-US" dirty="0" smtClean="0"/>
              <a:t>99% of all life is made of carbon, hydrogen, oxygen, nitrogen, phosphorous, &amp; sulfur</a:t>
            </a:r>
          </a:p>
          <a:p>
            <a:pPr lvl="0"/>
            <a:r>
              <a:rPr lang="en-US" dirty="0" smtClean="0"/>
              <a:t>Common usage of a small subset of over 90 available elements for living things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Common Ancestry</a:t>
            </a:r>
            <a:br>
              <a:rPr lang="en-US" dirty="0" smtClean="0"/>
            </a:br>
            <a:r>
              <a:rPr lang="en-US" dirty="0" smtClean="0"/>
              <a:t>Cellular and </a:t>
            </a:r>
            <a:r>
              <a:rPr lang="en-US" dirty="0" err="1" smtClean="0"/>
              <a:t>Moleculare</a:t>
            </a:r>
            <a:endParaRPr lang="en-US" dirty="0"/>
          </a:p>
        </p:txBody>
      </p:sp>
      <p:sp>
        <p:nvSpPr>
          <p:cNvPr id="3" name="Content Placeholder 2"/>
          <p:cNvSpPr>
            <a:spLocks noGrp="1"/>
          </p:cNvSpPr>
          <p:nvPr>
            <p:ph idx="1"/>
          </p:nvPr>
        </p:nvSpPr>
        <p:spPr/>
        <p:txBody>
          <a:bodyPr>
            <a:normAutofit fontScale="92500" lnSpcReduction="10000"/>
          </a:bodyPr>
          <a:lstStyle/>
          <a:p>
            <a:pPr lvl="0">
              <a:buNone/>
            </a:pPr>
            <a:r>
              <a:rPr lang="en-US" b="1" dirty="0" smtClean="0"/>
              <a:t>3-DNA</a:t>
            </a:r>
            <a:endParaRPr lang="en-US" dirty="0" smtClean="0"/>
          </a:p>
          <a:p>
            <a:pPr lvl="0"/>
            <a:r>
              <a:rPr lang="en-US" dirty="0" smtClean="0"/>
              <a:t>Genetic informational molecule in every organism, including viruses</a:t>
            </a:r>
          </a:p>
          <a:p>
            <a:pPr lvl="0"/>
            <a:r>
              <a:rPr lang="en-US" dirty="0" smtClean="0"/>
              <a:t>DNA language (genetic code) is universal</a:t>
            </a:r>
          </a:p>
          <a:p>
            <a:pPr lvl="0"/>
            <a:r>
              <a:rPr lang="en-US" dirty="0" smtClean="0"/>
              <a:t>Common genetic language allows for insertion of human genes in bacteria to produce human proteins</a:t>
            </a:r>
          </a:p>
          <a:p>
            <a:pPr lvl="0">
              <a:buNone/>
            </a:pPr>
            <a:r>
              <a:rPr lang="en-US" b="1" dirty="0" smtClean="0"/>
              <a:t>4-ATP</a:t>
            </a:r>
          </a:p>
          <a:p>
            <a:pPr lvl="0">
              <a:buNone/>
            </a:pPr>
            <a:r>
              <a:rPr lang="en-US" dirty="0" smtClean="0"/>
              <a:t>primary energy molecule for every organism</a:t>
            </a:r>
          </a:p>
          <a:p>
            <a:pPr lvl="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Common Ancestry</a:t>
            </a:r>
            <a:br>
              <a:rPr lang="en-US" dirty="0" smtClean="0"/>
            </a:br>
            <a:r>
              <a:rPr lang="en-US" dirty="0" smtClean="0"/>
              <a:t>Natural Selection</a:t>
            </a:r>
            <a:endParaRPr lang="en-US" dirty="0"/>
          </a:p>
        </p:txBody>
      </p:sp>
      <p:sp>
        <p:nvSpPr>
          <p:cNvPr id="3" name="Content Placeholder 2"/>
          <p:cNvSpPr>
            <a:spLocks noGrp="1"/>
          </p:cNvSpPr>
          <p:nvPr>
            <p:ph idx="1"/>
          </p:nvPr>
        </p:nvSpPr>
        <p:spPr/>
        <p:txBody>
          <a:bodyPr>
            <a:normAutofit fontScale="77500" lnSpcReduction="20000"/>
          </a:bodyPr>
          <a:lstStyle/>
          <a:p>
            <a:pPr lvl="0">
              <a:buNone/>
            </a:pPr>
            <a:r>
              <a:rPr lang="en-US" b="1" dirty="0" smtClean="0"/>
              <a:t>1-Artificial selection</a:t>
            </a:r>
            <a:endParaRPr lang="en-US" dirty="0" smtClean="0"/>
          </a:p>
          <a:p>
            <a:r>
              <a:rPr lang="en-US" dirty="0" smtClean="0"/>
              <a:t>Humans have selected (breed) animals for certain characteristics (looks, number of eggs produced, wheat yields)</a:t>
            </a:r>
          </a:p>
          <a:p>
            <a:pPr lvl="0">
              <a:buNone/>
            </a:pPr>
            <a:r>
              <a:rPr lang="en-US" b="1" dirty="0" smtClean="0"/>
              <a:t>2-Biogeography</a:t>
            </a:r>
            <a:r>
              <a:rPr lang="en-US" dirty="0" smtClean="0"/>
              <a:t> – geographic distribution of species can show how organisms are related</a:t>
            </a:r>
          </a:p>
          <a:p>
            <a:r>
              <a:rPr lang="en-US" b="1" dirty="0" smtClean="0"/>
              <a:t>Flightless birds</a:t>
            </a:r>
            <a:r>
              <a:rPr lang="en-US" dirty="0" smtClean="0"/>
              <a:t> found in Africa, South American, and Australia.  It is thought that all 3 had a common ancestor before the tectonic plates moved (continental drift)</a:t>
            </a:r>
          </a:p>
          <a:p>
            <a:r>
              <a:rPr lang="en-US" b="1" dirty="0" smtClean="0"/>
              <a:t>Marsupial mammals</a:t>
            </a:r>
            <a:r>
              <a:rPr lang="en-US" dirty="0" smtClean="0"/>
              <a:t> – this concept explains why they developed in Australia (separated from placental mammals found on other continents)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of Common Ancestry</a:t>
            </a:r>
            <a:br>
              <a:rPr lang="en-US" dirty="0" smtClean="0"/>
            </a:br>
            <a:r>
              <a:rPr lang="en-US" dirty="0" smtClean="0"/>
              <a:t>Natural Selection</a:t>
            </a:r>
            <a:endParaRPr lang="en-US" dirty="0"/>
          </a:p>
        </p:txBody>
      </p:sp>
      <p:sp>
        <p:nvSpPr>
          <p:cNvPr id="3" name="Content Placeholder 2"/>
          <p:cNvSpPr>
            <a:spLocks noGrp="1"/>
          </p:cNvSpPr>
          <p:nvPr>
            <p:ph idx="1"/>
          </p:nvPr>
        </p:nvSpPr>
        <p:spPr/>
        <p:txBody>
          <a:bodyPr>
            <a:normAutofit fontScale="85000" lnSpcReduction="20000"/>
          </a:bodyPr>
          <a:lstStyle/>
          <a:p>
            <a:pPr lvl="0">
              <a:buNone/>
            </a:pPr>
            <a:r>
              <a:rPr lang="en-US" b="1" dirty="0" smtClean="0"/>
              <a:t>3-Fossils</a:t>
            </a:r>
            <a:r>
              <a:rPr lang="en-US" dirty="0" smtClean="0"/>
              <a:t> – preserved remains of dead organisms</a:t>
            </a:r>
          </a:p>
          <a:p>
            <a:r>
              <a:rPr lang="en-US" b="1" dirty="0" smtClean="0"/>
              <a:t>Paleontologist - </a:t>
            </a:r>
            <a:r>
              <a:rPr lang="en-US" dirty="0" smtClean="0"/>
              <a:t>is the study of prehistoric life, includes the study of fossils	</a:t>
            </a:r>
          </a:p>
          <a:p>
            <a:r>
              <a:rPr lang="en-US" dirty="0" smtClean="0"/>
              <a:t>Darwin termed evolution “</a:t>
            </a:r>
            <a:r>
              <a:rPr lang="en-US" b="1" dirty="0" smtClean="0"/>
              <a:t>descent with modification</a:t>
            </a:r>
            <a:r>
              <a:rPr lang="en-US" dirty="0" smtClean="0"/>
              <a:t>”</a:t>
            </a:r>
          </a:p>
          <a:p>
            <a:r>
              <a:rPr lang="en-US" dirty="0" smtClean="0"/>
              <a:t>Fossil records provide valuable information about evolutionary changes or modifications in organisms</a:t>
            </a:r>
          </a:p>
          <a:p>
            <a:r>
              <a:rPr lang="en-US" dirty="0" smtClean="0"/>
              <a:t>Estimate age of fossil by location in sedimentary rock (</a:t>
            </a:r>
            <a:r>
              <a:rPr lang="en-US" b="1" dirty="0" smtClean="0"/>
              <a:t>relative dating</a:t>
            </a:r>
            <a:r>
              <a:rPr lang="en-US" dirty="0" smtClean="0"/>
              <a:t>) and radiometric isotope techniques (</a:t>
            </a:r>
            <a:r>
              <a:rPr lang="en-US" b="1" dirty="0" smtClean="0"/>
              <a:t>absolute dating</a:t>
            </a:r>
            <a:r>
              <a:rPr lang="en-US" dirty="0" smtClean="0"/>
              <a:t>)</a:t>
            </a:r>
          </a:p>
          <a:p>
            <a:r>
              <a:rPr lang="en-US" b="1" dirty="0" smtClean="0"/>
              <a:t>Molecular clocks</a:t>
            </a:r>
            <a:r>
              <a:rPr lang="en-US" dirty="0" smtClean="0"/>
              <a:t> – look at changes in portions of genomes of organisms; also used to help determine the age of evolutionary events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Common Ancestry</a:t>
            </a:r>
            <a:endParaRPr lang="en-US" dirty="0"/>
          </a:p>
        </p:txBody>
      </p:sp>
      <p:sp>
        <p:nvSpPr>
          <p:cNvPr id="3" name="Content Placeholder 2"/>
          <p:cNvSpPr>
            <a:spLocks noGrp="1"/>
          </p:cNvSpPr>
          <p:nvPr>
            <p:ph idx="1"/>
          </p:nvPr>
        </p:nvSpPr>
        <p:spPr>
          <a:xfrm>
            <a:off x="457200" y="1600200"/>
            <a:ext cx="4596063" cy="2038149"/>
          </a:xfrm>
        </p:spPr>
        <p:txBody>
          <a:bodyPr>
            <a:normAutofit fontScale="62500" lnSpcReduction="20000"/>
          </a:bodyPr>
          <a:lstStyle/>
          <a:p>
            <a:pPr lvl="0">
              <a:buNone/>
            </a:pPr>
            <a:r>
              <a:rPr lang="en-US" b="1" dirty="0" smtClean="0"/>
              <a:t>4-Homologies (Homologous Structures)</a:t>
            </a:r>
            <a:endParaRPr lang="en-US" dirty="0" smtClean="0"/>
          </a:p>
          <a:p>
            <a:r>
              <a:rPr lang="en-US" dirty="0" smtClean="0"/>
              <a:t>Anatomical similarities of related life forms</a:t>
            </a:r>
          </a:p>
          <a:p>
            <a:r>
              <a:rPr lang="en-US" dirty="0" smtClean="0"/>
              <a:t>Example: forelimbs of vertebrates made of same basic bones but have different functions based on environment</a:t>
            </a:r>
          </a:p>
          <a:p>
            <a:endParaRPr lang="en-US" dirty="0"/>
          </a:p>
        </p:txBody>
      </p:sp>
      <p:pic>
        <p:nvPicPr>
          <p:cNvPr id="4" name="Picture 3"/>
          <p:cNvPicPr/>
          <p:nvPr/>
        </p:nvPicPr>
        <p:blipFill>
          <a:blip r:embed="rId2" cstate="print"/>
          <a:srcRect/>
          <a:stretch>
            <a:fillRect/>
          </a:stretch>
        </p:blipFill>
        <p:spPr bwMode="auto">
          <a:xfrm>
            <a:off x="5323626" y="1417638"/>
            <a:ext cx="3363174" cy="2676525"/>
          </a:xfrm>
          <a:prstGeom prst="rect">
            <a:avLst/>
          </a:prstGeom>
          <a:noFill/>
          <a:ln w="9525">
            <a:noFill/>
            <a:miter lim="800000"/>
            <a:headEnd/>
            <a:tailEnd/>
          </a:ln>
        </p:spPr>
      </p:pic>
      <p:sp>
        <p:nvSpPr>
          <p:cNvPr id="5" name="Rectangle 4"/>
          <p:cNvSpPr/>
          <p:nvPr/>
        </p:nvSpPr>
        <p:spPr>
          <a:xfrm>
            <a:off x="457200" y="4447567"/>
            <a:ext cx="4572000" cy="1200329"/>
          </a:xfrm>
          <a:prstGeom prst="rect">
            <a:avLst/>
          </a:prstGeom>
        </p:spPr>
        <p:txBody>
          <a:bodyPr>
            <a:spAutoFit/>
          </a:bodyPr>
          <a:lstStyle/>
          <a:p>
            <a:r>
              <a:rPr lang="en-US" b="1" dirty="0" smtClean="0"/>
              <a:t>5-Vestigial structures</a:t>
            </a:r>
            <a:r>
              <a:rPr lang="en-US" dirty="0" smtClean="0"/>
              <a:t> – are the remains of non-functional structures</a:t>
            </a:r>
          </a:p>
          <a:p>
            <a:r>
              <a:rPr lang="en-US" dirty="0" smtClean="0"/>
              <a:t>Example – pelvic bones in modern whales and snakes</a:t>
            </a:r>
            <a:endParaRPr lang="en-US" dirty="0"/>
          </a:p>
        </p:txBody>
      </p:sp>
      <p:pic>
        <p:nvPicPr>
          <p:cNvPr id="6" name="Picture 5"/>
          <p:cNvPicPr/>
          <p:nvPr/>
        </p:nvPicPr>
        <p:blipFill>
          <a:blip r:embed="rId3" cstate="print"/>
          <a:srcRect/>
          <a:stretch>
            <a:fillRect/>
          </a:stretch>
        </p:blipFill>
        <p:spPr bwMode="auto">
          <a:xfrm>
            <a:off x="5879714" y="4248150"/>
            <a:ext cx="2615429"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Evolution</a:t>
            </a:r>
            <a:endParaRPr lang="en-US" dirty="0"/>
          </a:p>
        </p:txBody>
      </p:sp>
      <p:sp>
        <p:nvSpPr>
          <p:cNvPr id="3" name="Content Placeholder 2"/>
          <p:cNvSpPr>
            <a:spLocks noGrp="1"/>
          </p:cNvSpPr>
          <p:nvPr>
            <p:ph idx="1"/>
          </p:nvPr>
        </p:nvSpPr>
        <p:spPr>
          <a:xfrm>
            <a:off x="457200" y="1600201"/>
            <a:ext cx="5982101" cy="2762052"/>
          </a:xfrm>
        </p:spPr>
        <p:txBody>
          <a:bodyPr>
            <a:normAutofit fontScale="70000" lnSpcReduction="20000"/>
          </a:bodyPr>
          <a:lstStyle/>
          <a:p>
            <a:pPr>
              <a:buNone/>
            </a:pPr>
            <a:r>
              <a:rPr lang="en-US" b="1" dirty="0" smtClean="0"/>
              <a:t>6-Analogous structures</a:t>
            </a:r>
            <a:r>
              <a:rPr lang="en-US" dirty="0" smtClean="0"/>
              <a:t> - Some biological characteristics are analogous (also called "convergent"), which means that they serve the same function in different species but they evolved independently rather than from the same embryological material or from the same structures in a common ancestor. An example of an analogous structure would be the wings on butterflies, bats, and birds.</a:t>
            </a:r>
          </a:p>
          <a:p>
            <a:endParaRPr lang="en-US" dirty="0"/>
          </a:p>
        </p:txBody>
      </p:sp>
      <p:pic>
        <p:nvPicPr>
          <p:cNvPr id="4" name="Picture 3"/>
          <p:cNvPicPr/>
          <p:nvPr/>
        </p:nvPicPr>
        <p:blipFill>
          <a:blip r:embed="rId2" cstate="print"/>
          <a:srcRect/>
          <a:stretch>
            <a:fillRect/>
          </a:stretch>
        </p:blipFill>
        <p:spPr bwMode="auto">
          <a:xfrm>
            <a:off x="6700888" y="1600200"/>
            <a:ext cx="2152650" cy="276205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Evolution</a:t>
            </a:r>
            <a:endParaRPr lang="en-US" dirty="0"/>
          </a:p>
        </p:txBody>
      </p:sp>
      <p:sp>
        <p:nvSpPr>
          <p:cNvPr id="3" name="Content Placeholder 2"/>
          <p:cNvSpPr>
            <a:spLocks noGrp="1"/>
          </p:cNvSpPr>
          <p:nvPr>
            <p:ph idx="1"/>
          </p:nvPr>
        </p:nvSpPr>
        <p:spPr>
          <a:xfrm>
            <a:off x="457200" y="1600200"/>
            <a:ext cx="4114800" cy="4525963"/>
          </a:xfrm>
        </p:spPr>
        <p:txBody>
          <a:bodyPr>
            <a:normAutofit fontScale="62500" lnSpcReduction="20000"/>
          </a:bodyPr>
          <a:lstStyle/>
          <a:p>
            <a:pPr lvl="0">
              <a:buNone/>
            </a:pPr>
            <a:r>
              <a:rPr lang="en-US" b="1" dirty="0" smtClean="0"/>
              <a:t>7-Variations in Life</a:t>
            </a:r>
            <a:endParaRPr lang="en-US" dirty="0" smtClean="0"/>
          </a:p>
          <a:p>
            <a:r>
              <a:rPr lang="en-US" dirty="0" smtClean="0"/>
              <a:t>In England, the peppered moth shifted from predominantly light coloring to dark when air pollution darkened the trees that it lives on</a:t>
            </a:r>
          </a:p>
          <a:p>
            <a:pPr>
              <a:buNone/>
            </a:pPr>
            <a:r>
              <a:rPr lang="en-US" b="1" dirty="0" smtClean="0"/>
              <a:t>8-Comparative anatomy of adults</a:t>
            </a:r>
            <a:r>
              <a:rPr lang="en-US" dirty="0" smtClean="0"/>
              <a:t> – visual similarities in adult vertebrate (eyes, ears, mouth, nose, appendages</a:t>
            </a:r>
          </a:p>
          <a:p>
            <a:pPr>
              <a:buNone/>
            </a:pPr>
            <a:r>
              <a:rPr lang="en-US" b="1" dirty="0" smtClean="0"/>
              <a:t>9-Comparative embryology</a:t>
            </a:r>
            <a:r>
              <a:rPr lang="en-US" dirty="0" smtClean="0"/>
              <a:t> – early developmental stages of humans share remarkably similar vertebrate characteristics that either disappear or become vestigial in human adults</a:t>
            </a:r>
          </a:p>
          <a:p>
            <a:r>
              <a:rPr lang="en-US" dirty="0" smtClean="0"/>
              <a:t> </a:t>
            </a:r>
          </a:p>
          <a:p>
            <a:endParaRPr lang="en-US" dirty="0"/>
          </a:p>
        </p:txBody>
      </p:sp>
      <p:pic>
        <p:nvPicPr>
          <p:cNvPr id="4" name="Picture 3"/>
          <p:cNvPicPr/>
          <p:nvPr/>
        </p:nvPicPr>
        <p:blipFill>
          <a:blip r:embed="rId2" cstate="print"/>
          <a:srcRect/>
          <a:stretch>
            <a:fillRect/>
          </a:stretch>
        </p:blipFill>
        <p:spPr bwMode="auto">
          <a:xfrm rot="5400000">
            <a:off x="5486200" y="1375828"/>
            <a:ext cx="1790700" cy="247474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461727" y="3789746"/>
            <a:ext cx="3225073" cy="2705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over time?</a:t>
            </a:r>
            <a:endParaRPr lang="en-US" dirty="0"/>
          </a:p>
        </p:txBody>
      </p:sp>
      <p:pic>
        <p:nvPicPr>
          <p:cNvPr id="4" name="Content Placeholder 3" descr="Evolution-diagram_op_800x46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72" r="-3072"/>
          <a:stretch>
            <a:fillRect/>
          </a:stretch>
        </p:blipFill>
        <p:spPr bwMode="auto">
          <a:xfrm>
            <a:off x="-27172" y="1162282"/>
            <a:ext cx="9510242" cy="523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852" y="1162282"/>
            <a:ext cx="4305147" cy="2031325"/>
          </a:xfrm>
          <a:prstGeom prst="rect">
            <a:avLst/>
          </a:prstGeom>
          <a:noFill/>
        </p:spPr>
        <p:txBody>
          <a:bodyPr wrap="square" rtlCol="0">
            <a:spAutoFit/>
          </a:bodyPr>
          <a:lstStyle/>
          <a:p>
            <a:pPr marL="285750" indent="-285750">
              <a:buFont typeface="Arial"/>
              <a:buChar char="•"/>
            </a:pPr>
            <a:r>
              <a:rPr lang="en-US" dirty="0" smtClean="0"/>
              <a:t>4.6 billion years ago : Earth formed</a:t>
            </a:r>
          </a:p>
          <a:p>
            <a:pPr marL="285750" indent="-285750">
              <a:buFont typeface="Arial"/>
              <a:buChar char="•"/>
            </a:pPr>
            <a:r>
              <a:rPr lang="en-US" dirty="0" smtClean="0"/>
              <a:t>3.4 b-Prokaryotes</a:t>
            </a:r>
          </a:p>
          <a:p>
            <a:pPr marL="285750" indent="-285750">
              <a:buFont typeface="Arial"/>
              <a:buChar char="•"/>
            </a:pPr>
            <a:r>
              <a:rPr lang="en-US" dirty="0" smtClean="0"/>
              <a:t>2.1 b-Eukaryotes</a:t>
            </a:r>
          </a:p>
          <a:p>
            <a:pPr marL="285750" indent="-285750">
              <a:buFont typeface="Arial"/>
              <a:buChar char="•"/>
            </a:pPr>
            <a:r>
              <a:rPr lang="en-US" dirty="0" smtClean="0"/>
              <a:t>543 million years ago: multicellular organisms appear</a:t>
            </a:r>
          </a:p>
          <a:p>
            <a:pPr marL="285750" indent="-285750">
              <a:buFont typeface="Arial"/>
              <a:buChar char="•"/>
            </a:pPr>
            <a:r>
              <a:rPr lang="en-US" dirty="0" smtClean="0"/>
              <a:t>200 million- first mammals</a:t>
            </a:r>
          </a:p>
          <a:p>
            <a:pPr marL="285750" indent="-285750">
              <a:buFont typeface="Arial"/>
              <a:buChar char="•"/>
            </a:pPr>
            <a:r>
              <a:rPr lang="en-US" dirty="0" smtClean="0"/>
              <a:t>200 000 – first modern humans</a:t>
            </a:r>
            <a:endParaRPr lang="en-US" dirty="0"/>
          </a:p>
        </p:txBody>
      </p:sp>
    </p:spTree>
    <p:extLst>
      <p:ext uri="{BB962C8B-B14F-4D97-AF65-F5344CB8AC3E}">
        <p14:creationId xmlns:p14="http://schemas.microsoft.com/office/powerpoint/2010/main" val="1448640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over time?</a:t>
            </a:r>
            <a:endParaRPr lang="en-US" dirty="0"/>
          </a:p>
        </p:txBody>
      </p:sp>
      <p:pic>
        <p:nvPicPr>
          <p:cNvPr id="4" name="Picture 4" descr="http://www.divediscover.whoi.edu/images/tectonics-pangea-animation.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l="2269" r="2269"/>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4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Recombination</a:t>
            </a:r>
            <a:endParaRPr lang="en-US" dirty="0"/>
          </a:p>
        </p:txBody>
      </p:sp>
      <p:sp>
        <p:nvSpPr>
          <p:cNvPr id="3" name="Content Placeholder 2"/>
          <p:cNvSpPr>
            <a:spLocks noGrp="1"/>
          </p:cNvSpPr>
          <p:nvPr>
            <p:ph idx="1"/>
          </p:nvPr>
        </p:nvSpPr>
        <p:spPr/>
        <p:txBody>
          <a:bodyPr/>
          <a:lstStyle/>
          <a:p>
            <a:r>
              <a:rPr lang="en-US" dirty="0" smtClean="0"/>
              <a:t>The process by which genetic material from different individuals becomes combined.</a:t>
            </a:r>
          </a:p>
          <a:p>
            <a:r>
              <a:rPr lang="en-US" dirty="0" smtClean="0"/>
              <a:t>Gene recombination during meiosis</a:t>
            </a:r>
          </a:p>
          <a:p>
            <a:r>
              <a:rPr lang="en-US" dirty="0" smtClean="0"/>
              <a:t>Sexual reproduction</a:t>
            </a:r>
            <a:endParaRPr lang="en-US" dirty="0"/>
          </a:p>
        </p:txBody>
      </p:sp>
      <p:pic>
        <p:nvPicPr>
          <p:cNvPr id="6" name="Picture 5"/>
          <p:cNvPicPr>
            <a:picLocks noChangeAspect="1"/>
          </p:cNvPicPr>
          <p:nvPr/>
        </p:nvPicPr>
        <p:blipFill>
          <a:blip r:embed="rId2"/>
          <a:stretch>
            <a:fillRect/>
          </a:stretch>
        </p:blipFill>
        <p:spPr>
          <a:xfrm>
            <a:off x="5403516" y="3441700"/>
            <a:ext cx="2946245" cy="2840645"/>
          </a:xfrm>
          <a:prstGeom prst="rect">
            <a:avLst/>
          </a:prstGeom>
        </p:spPr>
      </p:pic>
      <p:pic>
        <p:nvPicPr>
          <p:cNvPr id="7" name="Picture 6"/>
          <p:cNvPicPr>
            <a:picLocks noChangeAspect="1"/>
          </p:cNvPicPr>
          <p:nvPr/>
        </p:nvPicPr>
        <p:blipFill>
          <a:blip r:embed="rId3"/>
          <a:stretch>
            <a:fillRect/>
          </a:stretch>
        </p:blipFill>
        <p:spPr>
          <a:xfrm>
            <a:off x="1187647" y="3917066"/>
            <a:ext cx="3809878" cy="2489339"/>
          </a:xfrm>
          <a:prstGeom prst="rect">
            <a:avLst/>
          </a:prstGeom>
        </p:spPr>
      </p:pic>
    </p:spTree>
    <p:extLst>
      <p:ext uri="{BB962C8B-B14F-4D97-AF65-F5344CB8AC3E}">
        <p14:creationId xmlns:p14="http://schemas.microsoft.com/office/powerpoint/2010/main" val="1109418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Flow</a:t>
            </a:r>
            <a:endParaRPr lang="en-US" dirty="0"/>
          </a:p>
        </p:txBody>
      </p:sp>
      <p:sp>
        <p:nvSpPr>
          <p:cNvPr id="3" name="Content Placeholder 2"/>
          <p:cNvSpPr>
            <a:spLocks noGrp="1"/>
          </p:cNvSpPr>
          <p:nvPr>
            <p:ph idx="1"/>
          </p:nvPr>
        </p:nvSpPr>
        <p:spPr/>
        <p:txBody>
          <a:bodyPr/>
          <a:lstStyle/>
          <a:p>
            <a:r>
              <a:rPr lang="en-US" dirty="0" smtClean="0"/>
              <a:t>The movement of genes into and out of a population due to interbreeding between different populations.</a:t>
            </a:r>
            <a:endParaRPr lang="en-US" dirty="0"/>
          </a:p>
        </p:txBody>
      </p:sp>
      <p:pic>
        <p:nvPicPr>
          <p:cNvPr id="4" name="Picture 3"/>
          <p:cNvPicPr>
            <a:picLocks noChangeAspect="1"/>
          </p:cNvPicPr>
          <p:nvPr/>
        </p:nvPicPr>
        <p:blipFill>
          <a:blip r:embed="rId2"/>
          <a:stretch>
            <a:fillRect/>
          </a:stretch>
        </p:blipFill>
        <p:spPr>
          <a:xfrm>
            <a:off x="1054100" y="3422650"/>
            <a:ext cx="7035800" cy="2984500"/>
          </a:xfrm>
          <a:prstGeom prst="rect">
            <a:avLst/>
          </a:prstGeom>
        </p:spPr>
      </p:pic>
    </p:spTree>
    <p:extLst>
      <p:ext uri="{BB962C8B-B14F-4D97-AF65-F5344CB8AC3E}">
        <p14:creationId xmlns:p14="http://schemas.microsoft.com/office/powerpoint/2010/main" val="345482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p:txBody>
          <a:bodyPr/>
          <a:lstStyle/>
          <a:p>
            <a:r>
              <a:rPr lang="en-US" dirty="0" smtClean="0"/>
              <a:t>Random changes in the frequency of alleles within a gene pool; greater effect on small populations.</a:t>
            </a:r>
            <a:endParaRPr lang="en-US" dirty="0"/>
          </a:p>
        </p:txBody>
      </p:sp>
      <p:pic>
        <p:nvPicPr>
          <p:cNvPr id="4" name="Picture 3"/>
          <p:cNvPicPr>
            <a:picLocks noChangeAspect="1"/>
          </p:cNvPicPr>
          <p:nvPr/>
        </p:nvPicPr>
        <p:blipFill>
          <a:blip r:embed="rId2"/>
          <a:stretch>
            <a:fillRect/>
          </a:stretch>
        </p:blipFill>
        <p:spPr>
          <a:xfrm>
            <a:off x="1943100" y="3383940"/>
            <a:ext cx="5257800" cy="3035300"/>
          </a:xfrm>
          <a:prstGeom prst="rect">
            <a:avLst/>
          </a:prstGeom>
        </p:spPr>
      </p:pic>
    </p:spTree>
    <p:extLst>
      <p:ext uri="{BB962C8B-B14F-4D97-AF65-F5344CB8AC3E}">
        <p14:creationId xmlns:p14="http://schemas.microsoft.com/office/powerpoint/2010/main" val="2196522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a:t>
            </a:r>
            <a:endParaRPr lang="en-US" dirty="0"/>
          </a:p>
        </p:txBody>
      </p:sp>
      <p:sp>
        <p:nvSpPr>
          <p:cNvPr id="3" name="Content Placeholder 2"/>
          <p:cNvSpPr>
            <a:spLocks noGrp="1"/>
          </p:cNvSpPr>
          <p:nvPr>
            <p:ph idx="1"/>
          </p:nvPr>
        </p:nvSpPr>
        <p:spPr/>
        <p:txBody>
          <a:bodyPr/>
          <a:lstStyle/>
          <a:p>
            <a:r>
              <a:rPr lang="en-US" dirty="0" smtClean="0"/>
              <a:t>Any change in the sequence of DNA; they can be beneficial, neutral, or harmful.</a:t>
            </a:r>
          </a:p>
          <a:p>
            <a:endParaRPr lang="en-US" dirty="0"/>
          </a:p>
        </p:txBody>
      </p:sp>
      <p:pic>
        <p:nvPicPr>
          <p:cNvPr id="4" name="Picture 3"/>
          <p:cNvPicPr>
            <a:picLocks noChangeAspect="1"/>
          </p:cNvPicPr>
          <p:nvPr/>
        </p:nvPicPr>
        <p:blipFill>
          <a:blip r:embed="rId2"/>
          <a:stretch>
            <a:fillRect/>
          </a:stretch>
        </p:blipFill>
        <p:spPr>
          <a:xfrm>
            <a:off x="1181100" y="3075354"/>
            <a:ext cx="6781800" cy="3403600"/>
          </a:xfrm>
          <a:prstGeom prst="rect">
            <a:avLst/>
          </a:prstGeom>
        </p:spPr>
      </p:pic>
    </p:spTree>
    <p:extLst>
      <p:ext uri="{BB962C8B-B14F-4D97-AF65-F5344CB8AC3E}">
        <p14:creationId xmlns:p14="http://schemas.microsoft.com/office/powerpoint/2010/main" val="380819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Mechanism by which individuals that have inherited beneficial adaptations produce more offspring.</a:t>
            </a:r>
          </a:p>
          <a:p>
            <a:r>
              <a:rPr lang="en-US" dirty="0" smtClean="0"/>
              <a:t>Idea proposed by Charles Darwin </a:t>
            </a:r>
          </a:p>
          <a:p>
            <a:pPr marL="0" indent="0">
              <a:buNone/>
            </a:pPr>
            <a:r>
              <a:rPr lang="en-US" dirty="0" smtClean="0"/>
              <a:t>and Alfred Wallace</a:t>
            </a:r>
          </a:p>
          <a:p>
            <a:endParaRPr lang="en-US" dirty="0"/>
          </a:p>
        </p:txBody>
      </p:sp>
      <p:pic>
        <p:nvPicPr>
          <p:cNvPr id="4" name="Picture 5" descr="http://www.lucidcafe.com/library/images/96feb/darw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728" y="2969348"/>
            <a:ext cx="15001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513012" y="4307243"/>
            <a:ext cx="1522430" cy="2398465"/>
          </a:xfrm>
          <a:prstGeom prst="rect">
            <a:avLst/>
          </a:prstGeom>
        </p:spPr>
      </p:pic>
    </p:spTree>
    <p:extLst>
      <p:ext uri="{BB962C8B-B14F-4D97-AF65-F5344CB8AC3E}">
        <p14:creationId xmlns:p14="http://schemas.microsoft.com/office/powerpoint/2010/main" val="207474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868</TotalTime>
  <Words>885</Words>
  <Application>Microsoft Office PowerPoint</Application>
  <PresentationFormat>On-screen Show (4:3)</PresentationFormat>
  <Paragraphs>110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EVOLUTION</vt:lpstr>
      <vt:lpstr>Evolution</vt:lpstr>
      <vt:lpstr>Change over time?</vt:lpstr>
      <vt:lpstr>Change over time?</vt:lpstr>
      <vt:lpstr>Recombination</vt:lpstr>
      <vt:lpstr>Gene Flow</vt:lpstr>
      <vt:lpstr>Genetic Drift</vt:lpstr>
      <vt:lpstr>Mutation</vt:lpstr>
      <vt:lpstr>Natural Selection</vt:lpstr>
      <vt:lpstr>Charles Darwin</vt:lpstr>
      <vt:lpstr>Mechanism of Natural Selection</vt:lpstr>
      <vt:lpstr>PowerPoint Presentation</vt:lpstr>
      <vt:lpstr>PowerPoint Presentation</vt:lpstr>
      <vt:lpstr>PowerPoint Presentation</vt:lpstr>
      <vt:lpstr>PowerPoint Presentation</vt:lpstr>
      <vt:lpstr>PowerPoint Presentation</vt:lpstr>
      <vt:lpstr>Types of Evolution</vt:lpstr>
      <vt:lpstr>Types of Evolution</vt:lpstr>
      <vt:lpstr>Types of Evolution</vt:lpstr>
      <vt:lpstr>Types of Evolution</vt:lpstr>
      <vt:lpstr>Changes and  the Fossil Record</vt:lpstr>
      <vt:lpstr>Changes and Fossil Records</vt:lpstr>
      <vt:lpstr>Evidence of Common Ancestry Cellular and Molecular </vt:lpstr>
      <vt:lpstr>Evidence of Common Ancestry Cellular and Moleculare</vt:lpstr>
      <vt:lpstr>Evidence of Common Ancestry Natural Selection</vt:lpstr>
      <vt:lpstr>Evidence of Common Ancestry Natural Selection</vt:lpstr>
      <vt:lpstr>Evidence of Common Ancestry</vt:lpstr>
      <vt:lpstr>Evidence of Evolution</vt:lpstr>
      <vt:lpstr>Evidence of Evolution</vt:lpstr>
    </vt:vector>
  </TitlesOfParts>
  <Company>Mansfield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EVOLTUION PPT 2015</dc:title>
  <dc:creator>Rebecca Wheatley</dc:creator>
  <cp:lastModifiedBy>admin</cp:lastModifiedBy>
  <cp:revision>30</cp:revision>
  <dcterms:created xsi:type="dcterms:W3CDTF">2015-02-15T17:55:00Z</dcterms:created>
  <dcterms:modified xsi:type="dcterms:W3CDTF">2016-02-17T12:46:14Z</dcterms:modified>
</cp:coreProperties>
</file>