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224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 AND BIODIVERSITY 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457200" y="4069297"/>
            <a:ext cx="8229600" cy="87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BIOLOGY 2015-16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MICROEVOLUTION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9945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change in the </a:t>
            </a:r>
            <a:r>
              <a:rPr lang="en" b="1"/>
              <a:t>genetic makeup </a:t>
            </a:r>
            <a:r>
              <a:rPr lang="en"/>
              <a:t>of a population over time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gene pool = total genes (alleles) in a population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237" y="1531150"/>
            <a:ext cx="3756575" cy="26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FOUR MODES OF EVOLUTION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genetic drift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founder effect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bottleneck effect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gene flow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immigration and emigration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mutations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natural selection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750" y="1249787"/>
            <a:ext cx="1977000" cy="15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575" y="1249800"/>
            <a:ext cx="2539099" cy="182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425" y="3078375"/>
            <a:ext cx="2621250" cy="191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MODES OF SELECTION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5" y="1210950"/>
            <a:ext cx="1705300" cy="22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275" y="857400"/>
            <a:ext cx="36099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6825" y="1338475"/>
            <a:ext cx="348615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2925" y="2900925"/>
            <a:ext cx="35242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HARDY-WEINBERG THEOREM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800"/>
              </a:spcBef>
            </a:pPr>
            <a:r>
              <a:rPr lang="en"/>
              <a:t>Used to describe a population that is </a:t>
            </a:r>
            <a:r>
              <a:rPr lang="en" b="1" i="1" u="sng"/>
              <a:t>NOT</a:t>
            </a:r>
            <a:r>
              <a:rPr lang="en"/>
              <a:t> evolving.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</a:pPr>
            <a:r>
              <a:rPr lang="en" b="1" i="1"/>
              <a:t>frequencies of alleles </a:t>
            </a:r>
            <a:r>
              <a:rPr lang="en"/>
              <a:t>and genes in a population’s gene pool will remain constant over the course of generations unless they are acted upon by forces.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CONDITIONS FOR H-W TO BE MET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/>
              <a:t>  </a:t>
            </a:r>
            <a:r>
              <a:rPr lang="en" sz="3200" i="1"/>
              <a:t>1. a large population size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/>
              <a:t>  2. absence of migration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/>
              <a:t>  3. no net mutations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/>
              <a:t>  4. random mating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i="1"/>
              <a:t>  5. absence of selection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HARDY-WEINBERG EQUATION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500" y="1502400"/>
            <a:ext cx="19050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850" y="1292850"/>
            <a:ext cx="3048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594200" y="2764200"/>
            <a:ext cx="89754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p + q = 1  	and 	p</a:t>
            </a:r>
            <a:r>
              <a:rPr lang="en" sz="2400" b="1" baseline="30000">
                <a:solidFill>
                  <a:schemeClr val="dk1"/>
                </a:solidFill>
              </a:rPr>
              <a:t>2  </a:t>
            </a:r>
            <a:r>
              <a:rPr lang="en" sz="2400" b="1">
                <a:solidFill>
                  <a:schemeClr val="dk1"/>
                </a:solidFill>
              </a:rPr>
              <a:t>+  2pq  + q</a:t>
            </a:r>
            <a:r>
              <a:rPr lang="en" sz="2400" b="1" baseline="30000">
                <a:solidFill>
                  <a:schemeClr val="dk1"/>
                </a:solidFill>
              </a:rPr>
              <a:t>2 </a:t>
            </a:r>
            <a:r>
              <a:rPr lang="en" sz="2400" b="1">
                <a:solidFill>
                  <a:schemeClr val="dk1"/>
                </a:solidFill>
              </a:rPr>
              <a:t> =  1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5300" baseline="300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ON NATURAL SELECTION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003600"/>
            <a:ext cx="8229600" cy="392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700"/>
              <a:t>environments change and act as selective mechanisms on populations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700" i="1"/>
              <a:t>phenotypic </a:t>
            </a:r>
            <a:r>
              <a:rPr lang="en" sz="2700"/>
              <a:t>variations are </a:t>
            </a:r>
            <a:r>
              <a:rPr lang="en" sz="2700" b="1"/>
              <a:t>not</a:t>
            </a:r>
            <a:r>
              <a:rPr lang="en" sz="2700"/>
              <a:t> </a:t>
            </a:r>
            <a:r>
              <a:rPr lang="en" sz="2700" u="sng"/>
              <a:t>directed</a:t>
            </a:r>
            <a:r>
              <a:rPr lang="en" sz="2700"/>
              <a:t>  by environment but occur through random changes in the DNA and through new gene combinations.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700"/>
              <a:t>some phenotypic variations significantly </a:t>
            </a:r>
            <a:r>
              <a:rPr lang="en" sz="2700" i="1"/>
              <a:t>increase</a:t>
            </a:r>
            <a:r>
              <a:rPr lang="en" sz="2700"/>
              <a:t> or </a:t>
            </a:r>
            <a:r>
              <a:rPr lang="en" sz="2700" i="1"/>
              <a:t>decrease</a:t>
            </a:r>
            <a:r>
              <a:rPr lang="en" sz="2700"/>
              <a:t> </a:t>
            </a:r>
            <a:r>
              <a:rPr lang="en" sz="2700" b="1"/>
              <a:t>fitness</a:t>
            </a:r>
            <a:r>
              <a:rPr lang="en" sz="2700"/>
              <a:t> of the organism and the population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MACROEVOLUTION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53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800"/>
              <a:t>the big picture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800"/>
              <a:t>study of evolution of groups of species over long periods of time.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775" y="1490975"/>
            <a:ext cx="2892075" cy="32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SPECIES?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8680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</a:pPr>
            <a:r>
              <a:rPr lang="en" b="1" i="1" u="sng"/>
              <a:t>Biological Species Concept</a:t>
            </a:r>
            <a:r>
              <a:rPr lang="en" b="1" i="1"/>
              <a:t>: </a:t>
            </a:r>
            <a:r>
              <a:rPr lang="en"/>
              <a:t>a species as a population (or group of populations) whose members have the potential to interbreed with one another in nature producing viable, fertile offspring, but who cannot with members of other species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REPRODUCTIVE ISOLATION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</a:pPr>
            <a:r>
              <a:rPr lang="en" i="1"/>
              <a:t>Any factor that impedes two species from producing viable, fertile hybrids contributes to reproductive isolation.</a:t>
            </a:r>
          </a:p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 b="1" u="sng"/>
              <a:t>Prezygotic barriers: </a:t>
            </a:r>
            <a:r>
              <a:rPr lang="en" sz="2400"/>
              <a:t>impede mating between species or hinder the fertilization of ova if members of different species attempt to mate</a:t>
            </a:r>
          </a:p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 b="1" u="sng"/>
              <a:t>Postzygotic barriers: </a:t>
            </a:r>
            <a:r>
              <a:rPr lang="en" sz="2400"/>
              <a:t>prevent hybrid zygote from developing into viable, fertile adult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CHARLES DARWIN (1809-1882)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28100" y="1200150"/>
            <a:ext cx="5462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600"/>
              <a:t>Naturalist; made the “Voyage of the Beagle” in 1831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studied adaptations in plants and animals in the diverse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ecosystems and noticed distinctions from European relatives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wrote the </a:t>
            </a:r>
            <a:r>
              <a:rPr lang="en" sz="2400" b="1"/>
              <a:t>“Origin of the Species”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675" y="2729850"/>
            <a:ext cx="3468624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850" y="1288725"/>
            <a:ext cx="1870300" cy="13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800"/>
            <a:ext cx="9143998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16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MODES OF SPECIATION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00" y="1288750"/>
            <a:ext cx="6876999" cy="35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DEBATE OVER MACROEVOLUTION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u="sng"/>
              <a:t>Gradualism: </a:t>
            </a:r>
            <a:r>
              <a:rPr lang="en" sz="2400"/>
              <a:t>evolutionary change is steady, slow process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u="sng"/>
              <a:t>Punctuated Equilibrium: </a:t>
            </a:r>
            <a:r>
              <a:rPr lang="en" sz="2400"/>
              <a:t>changes occur in rapid bursts separated by long periods of stasis (no change)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849" y="1200150"/>
            <a:ext cx="3068674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50" y="210987"/>
            <a:ext cx="7408901" cy="47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PHYLOGENY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the evolutionary history of a species or a group of related species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975" y="2417175"/>
            <a:ext cx="3722124" cy="250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TAXONOMICAL HIERARCHY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Domain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Kingdom	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Phylum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Class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Order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Family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Genus 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Species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050" y="1230550"/>
            <a:ext cx="5154575" cy="36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945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FOSSIL RECORD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/>
              <a:t>Ordered array in which fossils appear within layers, or strata, of sedimentary rocks that mark the passing of geologic time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/>
              <a:t>Relative Dating- </a:t>
            </a:r>
            <a:r>
              <a:rPr lang="en" sz="2400"/>
              <a:t>rock record, chronic</a:t>
            </a:r>
          </a:p>
          <a:p>
            <a:pPr marL="914400" lvl="1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/>
              <a:t>Geologic Time Scale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/>
              <a:t>Absolute Dating</a:t>
            </a:r>
          </a:p>
          <a:p>
            <a:pPr marL="914400" lvl="1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u="sng"/>
              <a:t>Radiometric Dating</a:t>
            </a:r>
            <a:r>
              <a:rPr lang="en" sz="2400"/>
              <a:t>: measure of radioactive   isotopes in fossils or rocks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SYSTEMATICS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 u="sng"/>
              <a:t>phylogenetic systematics</a:t>
            </a:r>
            <a:r>
              <a:rPr lang="en" sz="2400" u="sng"/>
              <a:t> -</a:t>
            </a:r>
            <a:r>
              <a:rPr lang="en" sz="2400"/>
              <a:t> deals with </a:t>
            </a:r>
            <a:r>
              <a:rPr lang="en" sz="2400" i="1"/>
              <a:t>identifying</a:t>
            </a:r>
            <a:r>
              <a:rPr lang="en" sz="2400"/>
              <a:t> and </a:t>
            </a:r>
            <a:r>
              <a:rPr lang="en" sz="2400" i="1"/>
              <a:t>understanding</a:t>
            </a:r>
            <a:r>
              <a:rPr lang="en" sz="2400"/>
              <a:t> the evolutionary relationships among the many different kinds of life on earth, both living (</a:t>
            </a:r>
            <a:r>
              <a:rPr lang="en" sz="2400" b="1"/>
              <a:t>extant</a:t>
            </a:r>
            <a:r>
              <a:rPr lang="en" sz="2400"/>
              <a:t>) and dead (</a:t>
            </a:r>
            <a:r>
              <a:rPr lang="en" sz="2400" b="1"/>
              <a:t>extinct</a:t>
            </a:r>
            <a:r>
              <a:rPr lang="en" sz="2400"/>
              <a:t>).</a:t>
            </a:r>
          </a:p>
          <a:p>
            <a:pPr marL="914400" lvl="1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/>
              <a:t>relationships established by phylogenetic systematics often describe a species' evolutionary history.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Font typeface="Arial"/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CLADISTICS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/>
              <a:t>members of a group share a common evolutionary history, and are "closely related," more so to members of the same group than to other organisms.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these groups are recognized by sharing unique features which were not present in distant ancestors.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these </a:t>
            </a:r>
            <a:r>
              <a:rPr lang="en" sz="2400" i="1"/>
              <a:t>shared derived</a:t>
            </a:r>
            <a:r>
              <a:rPr lang="en" sz="2400"/>
              <a:t> characteristics are called </a:t>
            </a:r>
            <a:r>
              <a:rPr lang="en" sz="2400" b="1" i="1"/>
              <a:t>synapomorphies</a:t>
            </a:r>
            <a:r>
              <a:rPr lang="en" sz="2400"/>
              <a:t>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DARWIN’S TWO KEY POINTS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/>
              <a:t>1)Species of organisms inhabiting Earth  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   today descend from ancestral species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/>
              <a:t>2)Mechanism of evolution is </a:t>
            </a:r>
            <a:r>
              <a:rPr lang="en" b="1" i="1"/>
              <a:t>“natural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b="1" i="1"/>
              <a:t>   selection”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1" i="1"/>
              <a:t>      **DESCENT WITH MODIFICATION**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0425" cy="47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SORTING OF HOMOLOGY AND ANALOGY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62" y="1630875"/>
            <a:ext cx="7880675" cy="24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CONSERVED CORE PROCESSES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 u="sng"/>
              <a:t>Structural </a:t>
            </a:r>
            <a:r>
              <a:rPr lang="en" sz="2400"/>
              <a:t>and </a:t>
            </a:r>
            <a:r>
              <a:rPr lang="en" sz="2400" b="1" u="sng"/>
              <a:t>functional</a:t>
            </a:r>
            <a:r>
              <a:rPr lang="en" sz="2400"/>
              <a:t> evidence supports the relatedness of all domains.</a:t>
            </a:r>
          </a:p>
          <a:p>
            <a:pPr marL="914400" lvl="0" indent="-381000" rtl="0">
              <a:lnSpc>
                <a:spcPct val="115000"/>
              </a:lnSpc>
              <a:spcBef>
                <a:spcPts val="700"/>
              </a:spcBef>
              <a:buSzPct val="100000"/>
              <a:buAutoNum type="arabicPeriod"/>
            </a:pPr>
            <a:r>
              <a:rPr lang="en" sz="2400" b="1" i="1"/>
              <a:t>DNA</a:t>
            </a:r>
            <a:r>
              <a:rPr lang="en" sz="2400"/>
              <a:t> and </a:t>
            </a:r>
            <a:r>
              <a:rPr lang="en" sz="2400" b="1" i="1"/>
              <a:t>RNA</a:t>
            </a:r>
            <a:r>
              <a:rPr lang="en" sz="2400"/>
              <a:t> are </a:t>
            </a:r>
            <a:r>
              <a:rPr lang="en" sz="2400" i="1"/>
              <a:t>carriers of genetic information </a:t>
            </a:r>
            <a:r>
              <a:rPr lang="en" sz="2400"/>
              <a:t>  through transcription, translation and replication.</a:t>
            </a:r>
          </a:p>
          <a:p>
            <a:pPr marL="914400" lvl="0" indent="-381000" rtl="0">
              <a:lnSpc>
                <a:spcPct val="115000"/>
              </a:lnSpc>
              <a:spcBef>
                <a:spcPts val="700"/>
              </a:spcBef>
              <a:buSzPct val="100000"/>
              <a:buAutoNum type="arabicPeriod"/>
            </a:pPr>
            <a:r>
              <a:rPr lang="en" sz="2400"/>
              <a:t>Major features of the </a:t>
            </a:r>
            <a:r>
              <a:rPr lang="en" sz="2400" i="1"/>
              <a:t>genetic code </a:t>
            </a:r>
            <a:r>
              <a:rPr lang="en" sz="2400"/>
              <a:t>are shared by all   modern living systems.</a:t>
            </a:r>
          </a:p>
          <a:p>
            <a:pPr marL="9144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 b="1" i="1"/>
              <a:t>Metabolic pathways </a:t>
            </a:r>
            <a:r>
              <a:rPr lang="en" sz="2400"/>
              <a:t>are conserved across all   currently recognized domains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/>
              <a:t>CURRENT THOUGHT ON </a:t>
            </a:r>
          </a:p>
          <a:p>
            <a:pPr algn="ctr">
              <a:spcBef>
                <a:spcPts val="0"/>
              </a:spcBef>
              <a:buNone/>
            </a:pPr>
            <a:r>
              <a:rPr lang="en" sz="3200"/>
              <a:t>HISTORY OF EARTH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85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≅ 4.6 billion years old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life originated ≅ 3.5 bya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“bombardment” ended 3.9 billion years ago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prokaryotes dominated until 2 bya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oxygen began accumulating 2.7 bya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eukaryotes arose 2.1 bya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multicellular eukaryotes 1.2 bya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025" y="1254500"/>
            <a:ext cx="2058975" cy="210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7975" y="2285050"/>
            <a:ext cx="19240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75" y="729900"/>
            <a:ext cx="6249624" cy="41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11575" y="-7914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ENDOSYMBIOTIC THEORY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175" y="707100"/>
            <a:ext cx="5732400" cy="4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NATURAL SELECTION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62942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 u="sng"/>
              <a:t>competition</a:t>
            </a:r>
            <a:r>
              <a:rPr lang="en" sz="2400"/>
              <a:t> for limited resources results in differential survival. </a:t>
            </a:r>
          </a:p>
          <a:p>
            <a:pPr marL="457200" lvl="0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/>
              <a:t>individuals with more favorable </a:t>
            </a:r>
            <a:r>
              <a:rPr lang="en" sz="2400" b="1" i="1"/>
              <a:t>phenotypes</a:t>
            </a:r>
            <a:r>
              <a:rPr lang="en" sz="2400"/>
              <a:t> (adaptations) are more likely to survive and produce more offspring, thus passing traits to subsequent generations.</a:t>
            </a:r>
          </a:p>
          <a:p>
            <a:pPr marL="914400" lvl="1" indent="-2286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400"/>
              <a:t>evolutionary fitness is measured by </a:t>
            </a:r>
            <a:r>
              <a:rPr lang="en" sz="2400" b="1" i="1"/>
              <a:t>reproductive success</a:t>
            </a:r>
            <a:r>
              <a:rPr lang="en" sz="2400" b="1"/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endParaRPr sz="2400" b="1"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400" y="1585250"/>
            <a:ext cx="1994349" cy="2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HISTORICAL CONTEXT OF EVOLUTION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Plato (427-347 BC)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Aristotle (384-322 BC)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Judeo-Christian culture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Carolus Linnaeus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Georges Cuvier (1820’s)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James Hutton (1780’s)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Charles Lyell (1860’s)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Jean- Baptiste de Lamarck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Alfred Wallace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200" y="1222413"/>
            <a:ext cx="1371600" cy="16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1325" y="3284575"/>
            <a:ext cx="1082475" cy="10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5925" y="3224900"/>
            <a:ext cx="807825" cy="13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9025" y="1242112"/>
            <a:ext cx="1136299" cy="15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0400" y="3224896"/>
            <a:ext cx="1082474" cy="143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1625" y="1505400"/>
            <a:ext cx="2042100" cy="11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KEEP THIS IN MIND!!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 u="sng"/>
              <a:t>Population-</a:t>
            </a:r>
            <a:r>
              <a:rPr lang="en" sz="2400"/>
              <a:t> group of interbreeding individuals belonging to a particular species and sharing a common geographic area</a:t>
            </a:r>
          </a:p>
          <a:p>
            <a:pPr marL="914400" lvl="0" indent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 i="1"/>
              <a:t>SMALLEST UNIT THAT CAN EVOLVE!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/>
              <a:t>Amplifies or diminishes heritable variations </a:t>
            </a:r>
            <a:r>
              <a:rPr lang="en" sz="2400" i="1"/>
              <a:t>ONLY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400" b="1"/>
              <a:t>Evolution is situational! </a:t>
            </a:r>
            <a:r>
              <a:rPr lang="en" sz="2400"/>
              <a:t>(Factors vary from place to place)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HOW NATURAL SELECTION CAN PROVIDE 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EVIDENCE FOR EVOLUTION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insecticide resistance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overuse of antibiotics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400" y="1895950"/>
            <a:ext cx="29527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450" y="2552365"/>
            <a:ext cx="2952749" cy="220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EVIDENCE FOR EVOLUTION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16700" y="1200150"/>
            <a:ext cx="4235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homologous structures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vestigial structures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5" y="2015050"/>
            <a:ext cx="3036249" cy="24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275" y="1968874"/>
            <a:ext cx="3588324" cy="24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EVIDENCE FOR EVOLUTION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39945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embryology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fossil record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50" y="1799025"/>
            <a:ext cx="2972474" cy="31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200" y="2020750"/>
            <a:ext cx="3183624" cy="26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On-screen Show (16:9)</PresentationFormat>
  <Paragraphs>123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swiss</vt:lpstr>
      <vt:lpstr>EVOLUTION AND BIODIVERSITY </vt:lpstr>
      <vt:lpstr>CHARLES DARWIN (1809-1882)</vt:lpstr>
      <vt:lpstr>DARWIN’S TWO KEY POINTS</vt:lpstr>
      <vt:lpstr>NATURAL SELECTION</vt:lpstr>
      <vt:lpstr>HISTORICAL CONTEXT OF EVOLUTION</vt:lpstr>
      <vt:lpstr>KEEP THIS IN MIND!!</vt:lpstr>
      <vt:lpstr>HOW NATURAL SELECTION CAN PROVIDE  EVIDENCE FOR EVOLUTION</vt:lpstr>
      <vt:lpstr>EVIDENCE FOR EVOLUTION</vt:lpstr>
      <vt:lpstr>EVIDENCE FOR EVOLUTION</vt:lpstr>
      <vt:lpstr>MICROEVOLUTION</vt:lpstr>
      <vt:lpstr>FOUR MODES OF EVOLUTION</vt:lpstr>
      <vt:lpstr>MODES OF SELECTION</vt:lpstr>
      <vt:lpstr>HARDY-WEINBERG THEOREM</vt:lpstr>
      <vt:lpstr>CONDITIONS FOR H-W TO BE MET</vt:lpstr>
      <vt:lpstr>HARDY-WEINBERG EQUATION</vt:lpstr>
      <vt:lpstr>MORE ON NATURAL SELECTION</vt:lpstr>
      <vt:lpstr>MACROEVOLUTION</vt:lpstr>
      <vt:lpstr>WHAT IS A SPECIES?</vt:lpstr>
      <vt:lpstr>REPRODUCTIVE ISOLATION</vt:lpstr>
      <vt:lpstr>PowerPoint Presentation</vt:lpstr>
      <vt:lpstr>PowerPoint Presentation</vt:lpstr>
      <vt:lpstr>MODES OF SPECIATION</vt:lpstr>
      <vt:lpstr>DEBATE OVER MACROEVOLUTION</vt:lpstr>
      <vt:lpstr>PowerPoint Presentation</vt:lpstr>
      <vt:lpstr>PHYLOGENY</vt:lpstr>
      <vt:lpstr>TAXONOMICAL HIERARCHY</vt:lpstr>
      <vt:lpstr>FOSSIL RECORD</vt:lpstr>
      <vt:lpstr>SYSTEMATICS</vt:lpstr>
      <vt:lpstr>CLADISTICS</vt:lpstr>
      <vt:lpstr>PowerPoint Presentation</vt:lpstr>
      <vt:lpstr>SORTING OF HOMOLOGY AND ANALOGY</vt:lpstr>
      <vt:lpstr>CONSERVED CORE PROCESSES</vt:lpstr>
      <vt:lpstr>CURRENT THOUGHT ON  HISTORY OF EARTH</vt:lpstr>
      <vt:lpstr>PowerPoint Presentation</vt:lpstr>
      <vt:lpstr>ENDOSYMBIOTIC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BIODIVERSITY </dc:title>
  <dc:creator>Wheatley, Rebecca</dc:creator>
  <cp:lastModifiedBy>admin</cp:lastModifiedBy>
  <cp:revision>1</cp:revision>
  <dcterms:modified xsi:type="dcterms:W3CDTF">2015-10-02T13:40:22Z</dcterms:modified>
</cp:coreProperties>
</file>