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4405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7" name="Shape 27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5" name="Shape 75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 lang="en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1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HOMEOSTASIS AND RESPONSE 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2015-16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Organelles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Ribosomes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manufacture proteins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free vs bound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Lysosomes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contain digestive enzymes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850" y="2777248"/>
            <a:ext cx="3389525" cy="20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325" y="2777250"/>
            <a:ext cx="3517764" cy="19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Organelles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Mitochondria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conduct cellular respiration 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Chloroplasts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conduct photosynthesis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500" y="2736175"/>
            <a:ext cx="2198775" cy="224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950" y="2912575"/>
            <a:ext cx="3257550" cy="197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Organelles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Central vacuole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plants only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storage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Food vacuole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animals only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phagocytosis; fuse with lysosome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25" y="2792797"/>
            <a:ext cx="2235400" cy="221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579" y="3139804"/>
            <a:ext cx="3327600" cy="17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PLASMA MEMBRANE AND TRANSPORT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00" y="293550"/>
            <a:ext cx="7519000" cy="46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Structure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Made of phospholipids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form a lipid bilayer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75" y="2984875"/>
            <a:ext cx="3705225" cy="20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448" y="990775"/>
            <a:ext cx="3348171" cy="399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Membrane proteins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peripheral proteins</a:t>
            </a: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= loosely bound to surface of membrane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integral proteins</a:t>
            </a: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= penetrate into lipid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    bilayer, often completely spanning the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    membrane = </a:t>
            </a:r>
            <a:r>
              <a:rPr lang="e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transmembrane proteins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225" y="2143062"/>
            <a:ext cx="188595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Membrane proteins cont.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125774"/>
            <a:ext cx="8229600" cy="379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Channel proteins – wide open passage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Ion channels – gated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Aquaporins – water only, kidney and plant root only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Carrier proteins – change shape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Transport proteins – require ATP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Recognition proteins - glycoproteins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Adhesion proteins – anchors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Receptor proteins - hormones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Membrane carbohydrates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Play a key role in cell-cell recognition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85714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important in organ &amp;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tissue development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basis for rejection of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foreign cells by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immune system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575" y="1991975"/>
            <a:ext cx="24003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Cholesterol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Provides stability in animal cells</a:t>
            </a:r>
          </a:p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Replaced with sterols in plant cells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348" y="2593600"/>
            <a:ext cx="3111650" cy="21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 Characteristics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All cells:</a:t>
            </a:r>
          </a:p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surrounded by a </a:t>
            </a:r>
            <a:r>
              <a:rPr lang="en" sz="28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</a:p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lang="en" sz="28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= cytosol + organelles</a:t>
            </a:r>
          </a:p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contain </a:t>
            </a:r>
            <a:r>
              <a:rPr lang="en" sz="28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which have genes in the form of </a:t>
            </a:r>
            <a:r>
              <a:rPr lang="en" sz="28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</a:p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lang="en" sz="28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transport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Simple diffusion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Facilitated diffusion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Active transport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150" y="1249725"/>
            <a:ext cx="4467150" cy="28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Moving large molecules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13600" y="939875"/>
            <a:ext cx="4761300" cy="39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through vesicles &amp; vacuoles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phagocytosis = “cellular eating”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pinocytosis = “cellular drinking”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receptor-mediated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exocytosis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948" y="1249725"/>
            <a:ext cx="4041600" cy="3622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-267821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Osmosis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54925" y="671350"/>
            <a:ext cx="4343999" cy="425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Determined by comparing total solute concentrations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Hypertonic</a:t>
            </a: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- more solute, less water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Hypotonic</a:t>
            </a: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- less solute, more water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Isotonic</a:t>
            </a: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- equal solute, equal water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737" y="1483677"/>
            <a:ext cx="4388424" cy="29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Managing water balance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74" y="1297775"/>
            <a:ext cx="7343575" cy="355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05575" y="-185196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Hypotonicity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03275" y="795275"/>
            <a:ext cx="4395599" cy="413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animal cell in </a:t>
            </a:r>
            <a:r>
              <a:rPr lang="en" sz="2400" b="1" u="sng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hypotonic</a:t>
            </a: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solution will gain water, swell &amp; possibly burst </a:t>
            </a:r>
            <a:r>
              <a:rPr lang="en" sz="2400" i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(cytolysis)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 i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Paramecium</a:t>
            </a: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vs. pond water</a:t>
            </a:r>
          </a:p>
          <a:p>
            <a:pPr marL="457200" lvl="0" indent="-393700" rtl="0">
              <a:lnSpc>
                <a:spcPct val="90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plant cell</a:t>
            </a:r>
          </a:p>
          <a:p>
            <a:pPr marL="914400" lvl="1" indent="-3683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Turgid (turgor pressure)</a:t>
            </a:r>
          </a:p>
          <a:p>
            <a:pPr marL="914400" lvl="1" indent="-3683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Cell wall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250" y="1897212"/>
            <a:ext cx="2266500" cy="19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875" y="960525"/>
            <a:ext cx="1818599" cy="355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-185196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Hypertonicity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216900" y="815925"/>
            <a:ext cx="5339699" cy="410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animal cell in </a:t>
            </a:r>
            <a:r>
              <a:rPr lang="en" sz="2400" b="1" u="sng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hypertonic</a:t>
            </a: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solution will loose water, shrivel &amp; probably die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salt water organisms are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          hypotonic compared to their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          environment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they have to take up water &amp; pump out salt</a:t>
            </a:r>
          </a:p>
          <a:p>
            <a:pPr marL="457200" lvl="0" indent="-3810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plant cells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plasmolysis</a:t>
            </a:r>
            <a:r>
              <a:rPr lang="en" sz="24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= wilt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2"/>
          </p:nvPr>
        </p:nvSpPr>
        <p:spPr>
          <a:xfrm>
            <a:off x="5783849" y="1297775"/>
            <a:ext cx="2902799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378" y="815928"/>
            <a:ext cx="1858971" cy="37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Water potential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Water moves from a place of </a:t>
            </a:r>
            <a:r>
              <a:rPr lang="en" b="1" u="sng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greater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water potential to a place of </a:t>
            </a:r>
            <a:r>
              <a:rPr lang="en" b="1" u="sng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lesser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water potential (net).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None/>
            </a:pPr>
            <a:endParaRPr sz="2800" b="1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As the concentration of a </a:t>
            </a:r>
            <a:r>
              <a:rPr lang="en" b="1" u="sng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solute increases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in a solution, the </a:t>
            </a:r>
            <a:r>
              <a:rPr lang="en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en" b="1" u="sng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potential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will </a:t>
            </a:r>
            <a:r>
              <a:rPr lang="en" b="1" u="sng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decrease</a:t>
            </a:r>
            <a:r>
              <a:rPr lang="en" b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accordingly.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PLANTS AND ANIMALS COMMON CHALLENGES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Homeostasis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Relative consistency of internal environment despite changes in the external environment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750" y="2590253"/>
            <a:ext cx="2151750" cy="223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5550" y="2538600"/>
            <a:ext cx="1966700" cy="2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2600" y="2681369"/>
            <a:ext cx="2944211" cy="20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loops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991524"/>
            <a:ext cx="8229600" cy="393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used at all levels of organization in living systems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2 types: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negative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positive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600" y="1704175"/>
            <a:ext cx="4279650" cy="333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cells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800" y="1399350"/>
            <a:ext cx="302895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5737" y="1280300"/>
            <a:ext cx="261937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950" y="2337337"/>
            <a:ext cx="19812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Negative feedback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•They regulate systems or processes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•Maintains homeostasis at a set point or range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•The response (</a:t>
            </a:r>
            <a:r>
              <a:rPr lang="en" sz="3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feedback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to the stimulus </a:t>
            </a:r>
            <a:r>
              <a:rPr lang="en" sz="3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decreases</a:t>
            </a:r>
            <a:r>
              <a:rPr lang="en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occurrence of the stimulus or is opposite of the stimulus.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25" y="148375"/>
            <a:ext cx="3243449" cy="42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675" y="148375"/>
            <a:ext cx="4110650" cy="26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3493275" y="3160475"/>
            <a:ext cx="5451000" cy="17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Examples:  </a:t>
            </a:r>
            <a:r>
              <a:rPr lang="en" sz="2400" i="1">
                <a:solidFill>
                  <a:schemeClr val="dk1"/>
                </a:solidFill>
              </a:rPr>
              <a:t>Lac operon, temperature regulation, plant responses to water limitations, population growth, blood sugar and blood calcium regulation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Positive feedback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•Amplifying in nature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•The response is to </a:t>
            </a:r>
            <a:r>
              <a:rPr lang="en" sz="3200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amplify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" sz="3200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lang="en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occurrence of the stimulus.</a:t>
            </a:r>
          </a:p>
          <a:p>
            <a:pPr marL="914400" lvl="0" indent="-4064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 labor, fruit ripening and lactation in mammals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27" y="375275"/>
            <a:ext cx="3261525" cy="26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600" y="116700"/>
            <a:ext cx="3799950" cy="215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6850" y="2638567"/>
            <a:ext cx="3799949" cy="2030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-154221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 of disruptions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457200" y="784949"/>
            <a:ext cx="8229600" cy="414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Seen at </a:t>
            </a:r>
            <a:r>
              <a:rPr lang="en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levels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organization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en" sz="2400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Ex: Response to toxins</a:t>
            </a:r>
          </a:p>
          <a:p>
            <a:pPr marL="1371600" lvl="2" indent="-381000" rtl="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/>
              <a:buChar char="§"/>
            </a:pPr>
            <a:r>
              <a:rPr lang="en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interferes with specific metabolic pathways or cause cell damage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C00000"/>
              </a:buClr>
              <a:buSzPct val="100000"/>
              <a:buFont typeface="Courier New"/>
              <a:buChar char="o"/>
            </a:pPr>
            <a:r>
              <a:rPr lang="en" sz="24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Ex: Dehydration</a:t>
            </a:r>
          </a:p>
          <a:p>
            <a:pPr marL="1371600" lvl="2" indent="-381000" rtl="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/>
              <a:buChar char="§"/>
            </a:pPr>
            <a:r>
              <a:rPr lang="en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Too much water loss causes cellular environment to be too hypertonic. Cellular work stops.  Death…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00B050"/>
              </a:buClr>
              <a:buSzPct val="100000"/>
              <a:buFont typeface="Courier New"/>
              <a:buChar char="o"/>
            </a:pPr>
            <a:r>
              <a:rPr lang="en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Ex: pH change in the bloodstream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604A7B"/>
              </a:buClr>
              <a:buSzPct val="100000"/>
              <a:buFont typeface="Courier New"/>
              <a:buChar char="o"/>
            </a:pPr>
            <a:r>
              <a:rPr lang="en" sz="2400" i="1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Ex: blood sugar concentrations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Apoptosis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Programmed cell death in multicellular organisms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results when disruptions are too large to be corrected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575" y="981175"/>
            <a:ext cx="4749600" cy="310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Limits to cell size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32850" y="1297775"/>
            <a:ext cx="4365899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Metabolic requirements set upper limit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80000"/>
              <a:buFont typeface="Courier New"/>
              <a:buChar char="o"/>
            </a:pPr>
            <a:r>
              <a:rPr lang="en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in large cell, cannot move material in &amp; out of cell fast enough to support life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750" y="1200225"/>
            <a:ext cx="4500698" cy="36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Limits to cell size continued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Surface to volume ratio</a:t>
            </a:r>
          </a:p>
          <a:p>
            <a:pPr marL="914400" lvl="1" indent="-4064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as cell gets bigger its volume increases faster than its surface area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800" y="1708737"/>
            <a:ext cx="409575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organelles??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0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Specialized structures</a:t>
            </a:r>
          </a:p>
          <a:p>
            <a:pPr marL="914400" lvl="1" indent="-355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specialized functions</a:t>
            </a:r>
          </a:p>
          <a:p>
            <a:pPr marL="457200" lvl="0" indent="-355600" rtl="0">
              <a:lnSpc>
                <a:spcPct val="115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0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Containers</a:t>
            </a:r>
          </a:p>
          <a:p>
            <a:pPr marL="914400" lvl="1" indent="-355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partition cell into compartments</a:t>
            </a:r>
          </a:p>
          <a:p>
            <a:pPr marL="914400" lvl="1" indent="-355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create different local environments</a:t>
            </a:r>
          </a:p>
          <a:p>
            <a:pPr marL="914400" lvl="1" indent="-355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distinct &amp; incompatible functions</a:t>
            </a:r>
          </a:p>
          <a:p>
            <a:pPr marL="457200" lvl="0" indent="-355600" rtl="0">
              <a:lnSpc>
                <a:spcPct val="115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0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Membranes as sites for chemical reactions</a:t>
            </a:r>
          </a:p>
          <a:p>
            <a:pPr marL="914400" lvl="1" indent="-355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unique combinations of lipids &amp; proteins</a:t>
            </a:r>
          </a:p>
          <a:p>
            <a:pPr marL="914400" lvl="1" indent="-355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embedded enzymes &amp; reaction centers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Cells must work to live!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8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 proteins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proteins control </a:t>
            </a:r>
            <a:r>
              <a:rPr lang="en" sz="24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cell function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8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 energy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for daily life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for growth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8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 more cells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repair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renewal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Organelles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Nucleus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control center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Nucleolus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ribosome production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012" y="2473175"/>
            <a:ext cx="24479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650" y="2362585"/>
            <a:ext cx="2726699" cy="25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-154196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Organelles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41500" y="812325"/>
            <a:ext cx="4109099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Endoplasmic reticulum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Transport within cell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Rough - makes proteins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Smooth - makes lipids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4714585" y="186583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Golgi complex</a:t>
            </a:r>
          </a:p>
          <a:p>
            <a:pPr marL="914400" lvl="1" indent="-381000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finishes, sorts, tags &amp; ships cell products</a:t>
            </a:r>
          </a:p>
          <a:p>
            <a:pPr marL="914400" lvl="1" indent="-381000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85714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ships products in </a:t>
            </a:r>
            <a:r>
              <a:rPr lang="en" sz="28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vesicles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025" y="216900"/>
            <a:ext cx="2814725" cy="15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700" y="3426025"/>
            <a:ext cx="3075324" cy="158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Macintosh PowerPoint</Application>
  <PresentationFormat>On-screen Show (16:9)</PresentationFormat>
  <Paragraphs>160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sketched</vt:lpstr>
      <vt:lpstr>HOMEOSTASIS AND RESPONSE </vt:lpstr>
      <vt:lpstr>Cell Characteristics</vt:lpstr>
      <vt:lpstr>Types of cells</vt:lpstr>
      <vt:lpstr>Limits to cell size</vt:lpstr>
      <vt:lpstr>Limits to cell size continued </vt:lpstr>
      <vt:lpstr>Why organelles??</vt:lpstr>
      <vt:lpstr>Cells must work to live!</vt:lpstr>
      <vt:lpstr>Organelles</vt:lpstr>
      <vt:lpstr>Organelles</vt:lpstr>
      <vt:lpstr>Organelles</vt:lpstr>
      <vt:lpstr>Organelles</vt:lpstr>
      <vt:lpstr>Organelles</vt:lpstr>
      <vt:lpstr>PLASMA MEMBRANE AND TRANSPORT</vt:lpstr>
      <vt:lpstr>PowerPoint Presentation</vt:lpstr>
      <vt:lpstr>Structure</vt:lpstr>
      <vt:lpstr>Membrane proteins</vt:lpstr>
      <vt:lpstr>Membrane proteins cont.</vt:lpstr>
      <vt:lpstr>Membrane carbohydrates</vt:lpstr>
      <vt:lpstr>Cholesterol</vt:lpstr>
      <vt:lpstr>Types of transport</vt:lpstr>
      <vt:lpstr>Moving large molecules</vt:lpstr>
      <vt:lpstr>Osmosis</vt:lpstr>
      <vt:lpstr>Managing water balance</vt:lpstr>
      <vt:lpstr>Hypotonicity</vt:lpstr>
      <vt:lpstr>Hypertonicity</vt:lpstr>
      <vt:lpstr>Water potential</vt:lpstr>
      <vt:lpstr>PLANTS AND ANIMALS COMMON CHALLENGES</vt:lpstr>
      <vt:lpstr>Homeostasis</vt:lpstr>
      <vt:lpstr>Feedback loops</vt:lpstr>
      <vt:lpstr>Negative feedback</vt:lpstr>
      <vt:lpstr>PowerPoint Presentation</vt:lpstr>
      <vt:lpstr>Positive feedback</vt:lpstr>
      <vt:lpstr>PowerPoint Presentation</vt:lpstr>
      <vt:lpstr>Effects of disruptions</vt:lpstr>
      <vt:lpstr>Apoptosis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 AND RESPONSE </dc:title>
  <cp:lastModifiedBy>Rebecca Wheatley</cp:lastModifiedBy>
  <cp:revision>1</cp:revision>
  <dcterms:modified xsi:type="dcterms:W3CDTF">2015-08-03T12:06:43Z</dcterms:modified>
</cp:coreProperties>
</file>