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301" r:id="rId4"/>
    <p:sldId id="289" r:id="rId5"/>
    <p:sldId id="290" r:id="rId6"/>
    <p:sldId id="300" r:id="rId7"/>
    <p:sldId id="257" r:id="rId8"/>
    <p:sldId id="302" r:id="rId9"/>
    <p:sldId id="293" r:id="rId10"/>
    <p:sldId id="291" r:id="rId11"/>
    <p:sldId id="258" r:id="rId12"/>
    <p:sldId id="259" r:id="rId13"/>
    <p:sldId id="260" r:id="rId14"/>
    <p:sldId id="262" r:id="rId15"/>
    <p:sldId id="263" r:id="rId16"/>
    <p:sldId id="264" r:id="rId17"/>
    <p:sldId id="265" r:id="rId18"/>
    <p:sldId id="266" r:id="rId19"/>
    <p:sldId id="267" r:id="rId20"/>
    <p:sldId id="294" r:id="rId21"/>
    <p:sldId id="295" r:id="rId22"/>
    <p:sldId id="269" r:id="rId23"/>
    <p:sldId id="270" r:id="rId24"/>
    <p:sldId id="271" r:id="rId25"/>
    <p:sldId id="272" r:id="rId26"/>
    <p:sldId id="274" r:id="rId27"/>
    <p:sldId id="297" r:id="rId28"/>
    <p:sldId id="298" r:id="rId29"/>
    <p:sldId id="299" r:id="rId30"/>
    <p:sldId id="29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24" autoAdjust="0"/>
  </p:normalViewPr>
  <p:slideViewPr>
    <p:cSldViewPr snapToGrid="0" snapToObjects="1">
      <p:cViewPr varScale="1">
        <p:scale>
          <a:sx n="76" d="100"/>
          <a:sy n="76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8/28/2015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LRHS BIOLOGY</a:t>
            </a:r>
          </a:p>
          <a:p>
            <a:r>
              <a:rPr lang="en-US" dirty="0" smtClean="0"/>
              <a:t>2015-16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4777" y="122830"/>
            <a:ext cx="8534400" cy="1244198"/>
          </a:xfrm>
        </p:spPr>
        <p:txBody>
          <a:bodyPr>
            <a:noAutofit/>
          </a:bodyPr>
          <a:lstStyle/>
          <a:p>
            <a:r>
              <a:rPr lang="en-US" sz="2800" dirty="0" smtClean="0"/>
              <a:t>Four types of  Macromolecules   (</a:t>
            </a:r>
            <a:r>
              <a:rPr lang="en-US" sz="2800" dirty="0"/>
              <a:t>organic compounds)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3372" y="1527048"/>
            <a:ext cx="8503920" cy="4572000"/>
          </a:xfrm>
        </p:spPr>
        <p:txBody>
          <a:bodyPr/>
          <a:lstStyle/>
          <a:p>
            <a:r>
              <a:rPr lang="en-US" dirty="0" smtClean="0"/>
              <a:t>Biological molecules ‘AKA” Macromolecules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1752" y="2429301"/>
            <a:ext cx="1941253" cy="8734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Carbohydrates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478886" y="2429298"/>
            <a:ext cx="1513537" cy="8734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Lipids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228304" y="2429299"/>
            <a:ext cx="1557891" cy="8734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Proteins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946558" y="2429301"/>
            <a:ext cx="1587006" cy="8734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Nucleic Acids</a:t>
            </a:r>
            <a:endParaRPr lang="en-US" b="1" dirty="0"/>
          </a:p>
        </p:txBody>
      </p:sp>
      <p:sp>
        <p:nvSpPr>
          <p:cNvPr id="9" name="Cloud Callout 8"/>
          <p:cNvSpPr/>
          <p:nvPr/>
        </p:nvSpPr>
        <p:spPr>
          <a:xfrm>
            <a:off x="1214651" y="3462775"/>
            <a:ext cx="3766782" cy="2214694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So..How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are macromolecules made? How are they broken down into their____?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43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AND DIGESTING 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3" y="1952658"/>
            <a:ext cx="8503920" cy="3962190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2197290" y="1466252"/>
            <a:ext cx="1719617" cy="85980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Removal of H2O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466531" y="3299755"/>
            <a:ext cx="1596788" cy="85980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Addition of H2O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Let’s </a:t>
            </a:r>
            <a:r>
              <a:rPr lang="en-US" dirty="0" smtClean="0">
                <a:solidFill>
                  <a:srgbClr val="FF0000"/>
                </a:solidFill>
              </a:rPr>
              <a:t>compare the structure &amp; functions</a:t>
            </a:r>
            <a:r>
              <a:rPr lang="en-US" dirty="0" smtClean="0"/>
              <a:t> of these Four </a:t>
            </a:r>
            <a:r>
              <a:rPr lang="en-US" dirty="0"/>
              <a:t>groups of organic compounds found in living </a:t>
            </a:r>
            <a:r>
              <a:rPr lang="en-US" dirty="0" smtClean="0"/>
              <a:t>things: </a:t>
            </a:r>
            <a:endParaRPr lang="en-US" dirty="0"/>
          </a:p>
          <a:p>
            <a:pPr marL="1371600" lvl="2" indent="-457200">
              <a:buFontTx/>
              <a:buAutoNum type="arabicPeriod"/>
            </a:pPr>
            <a:r>
              <a:rPr lang="en-US" sz="2800" dirty="0"/>
              <a:t>Carbohydrates </a:t>
            </a:r>
          </a:p>
          <a:p>
            <a:pPr marL="1371600" lvl="2" indent="-457200">
              <a:buFontTx/>
              <a:buAutoNum type="arabicPeriod"/>
            </a:pPr>
            <a:r>
              <a:rPr lang="en-US" sz="2800" dirty="0"/>
              <a:t>Lipids</a:t>
            </a:r>
          </a:p>
          <a:p>
            <a:pPr marL="1371600" lvl="2" indent="-457200">
              <a:buFontTx/>
              <a:buAutoNum type="arabicPeriod"/>
            </a:pPr>
            <a:r>
              <a:rPr lang="en-US" sz="2800" dirty="0"/>
              <a:t>Nucleic Acids</a:t>
            </a:r>
          </a:p>
          <a:p>
            <a:pPr marL="1371600" lvl="2" indent="-457200">
              <a:buFontTx/>
              <a:buAutoNum type="arabicPeriod"/>
            </a:pPr>
            <a:r>
              <a:rPr lang="en-US" sz="2800" dirty="0"/>
              <a:t>Proteins </a:t>
            </a:r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4380932" y="3261815"/>
            <a:ext cx="3835020" cy="2647666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Cornell Notes</a:t>
            </a:r>
          </a:p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Essential Questions</a:t>
            </a:r>
          </a:p>
          <a:p>
            <a:pPr algn="ctr"/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Structure</a:t>
            </a:r>
            <a:r>
              <a:rPr lang="en-US" dirty="0" smtClean="0">
                <a:solidFill>
                  <a:schemeClr val="tx1"/>
                </a:solidFill>
              </a:rPr>
              <a:t>-What are they made up of ( which monomers)?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Functions-</a:t>
            </a:r>
            <a:r>
              <a:rPr lang="en-US" dirty="0" smtClean="0">
                <a:solidFill>
                  <a:schemeClr val="tx1"/>
                </a:solidFill>
              </a:rPr>
              <a:t>What are their uses?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-What are examples?</a:t>
            </a:r>
          </a:p>
          <a:p>
            <a:pPr algn="ctr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b="1" u="sng" dirty="0" err="1" smtClean="0">
                <a:solidFill>
                  <a:srgbClr val="FF0000"/>
                </a:solidFill>
              </a:rPr>
              <a:t>C</a:t>
            </a:r>
            <a:r>
              <a:rPr lang="en-US" u="sng" dirty="0" err="1" smtClean="0">
                <a:solidFill>
                  <a:srgbClr val="FF0000"/>
                </a:solidFill>
              </a:rPr>
              <a:t>arbOhyd</a:t>
            </a:r>
            <a:r>
              <a:rPr lang="en-US" u="sng" dirty="0" err="1" smtClean="0"/>
              <a:t>rates</a:t>
            </a:r>
            <a:r>
              <a:rPr lang="en-US" dirty="0" smtClean="0"/>
              <a:t> </a:t>
            </a:r>
            <a:r>
              <a:rPr lang="en-US" dirty="0"/>
              <a:t>- Compounds made up of carbon, hydrogen, and oxygen atoms</a:t>
            </a:r>
          </a:p>
          <a:p>
            <a:pPr marL="914400" lvl="1" indent="-457200"/>
            <a:r>
              <a:rPr lang="en-US" dirty="0"/>
              <a:t>Usually in a ratio of 1 : 2 : 1.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11" descr="gluco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764" y="3098673"/>
            <a:ext cx="115411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sug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1983" y="3811475"/>
            <a:ext cx="205740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nwaz_01_img00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60382" y="2822448"/>
            <a:ext cx="264953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9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Uses of Carbohydrates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Living things use carbohydrates as:</a:t>
            </a:r>
          </a:p>
          <a:p>
            <a:pPr lvl="1" eaLnBrk="1" hangingPunct="1">
              <a:buFont typeface="Wingdings" pitchFamily="2" charset="2"/>
              <a:buAutoNum type="arabicPeriod"/>
            </a:pPr>
            <a:r>
              <a:rPr lang="en-US" dirty="0" smtClean="0"/>
              <a:t>Main source of </a:t>
            </a:r>
            <a:r>
              <a:rPr lang="en-US" u="sng" dirty="0" smtClean="0"/>
              <a:t>energy</a:t>
            </a:r>
            <a:r>
              <a:rPr lang="en-US" dirty="0" smtClean="0"/>
              <a:t> (starches and sugars)</a:t>
            </a:r>
          </a:p>
          <a:p>
            <a:pPr lvl="1" eaLnBrk="1" hangingPunct="1">
              <a:buFont typeface="Wingdings" pitchFamily="2" charset="2"/>
              <a:buAutoNum type="arabicPeriod"/>
            </a:pPr>
            <a:r>
              <a:rPr lang="en-US" dirty="0" smtClean="0"/>
              <a:t>Plants and some animals also use carbohydrates for </a:t>
            </a:r>
            <a:r>
              <a:rPr lang="en-US" u="sng" dirty="0" smtClean="0"/>
              <a:t>structural purposes</a:t>
            </a:r>
            <a:r>
              <a:rPr lang="en-US" dirty="0" smtClean="0"/>
              <a:t> </a:t>
            </a:r>
          </a:p>
        </p:txBody>
      </p:sp>
      <p:pic>
        <p:nvPicPr>
          <p:cNvPr id="9220" name="Picture 9" descr="prairie-dog-eating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505200"/>
            <a:ext cx="42291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1" descr="Applied%20Plant%20Science145x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05200"/>
            <a:ext cx="4171950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58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Uses of Carbohydrates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Animals </a:t>
            </a:r>
          </a:p>
          <a:p>
            <a:pPr lvl="1" eaLnBrk="1" hangingPunct="1"/>
            <a:r>
              <a:rPr lang="en-US" smtClean="0"/>
              <a:t>Store excess sugar in the form of </a:t>
            </a:r>
            <a:r>
              <a:rPr lang="en-US" u="sng" smtClean="0"/>
              <a:t>glycogen</a:t>
            </a:r>
            <a:endParaRPr lang="en-US" smtClean="0"/>
          </a:p>
          <a:p>
            <a:pPr eaLnBrk="1" hangingPunct="1"/>
            <a:r>
              <a:rPr lang="en-US" smtClean="0"/>
              <a:t>Plants </a:t>
            </a:r>
          </a:p>
          <a:p>
            <a:pPr lvl="1" eaLnBrk="1" hangingPunct="1"/>
            <a:r>
              <a:rPr lang="en-US" smtClean="0"/>
              <a:t>Store excess sugar in the form of </a:t>
            </a:r>
            <a:r>
              <a:rPr lang="en-US" u="sng" smtClean="0"/>
              <a:t>starch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Use tough, flexible </a:t>
            </a:r>
            <a:r>
              <a:rPr lang="en-US" b="1" smtClean="0"/>
              <a:t>cellulose</a:t>
            </a:r>
            <a:r>
              <a:rPr lang="en-US" smtClean="0"/>
              <a:t> fibers to give them their strength and rigidity</a:t>
            </a:r>
          </a:p>
        </p:txBody>
      </p:sp>
    </p:spTree>
    <p:extLst>
      <p:ext uri="{BB962C8B-B14F-4D97-AF65-F5344CB8AC3E}">
        <p14:creationId xmlns:p14="http://schemas.microsoft.com/office/powerpoint/2010/main" val="11876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Sugars are put into 3 categories: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u="sng" dirty="0" err="1" smtClean="0">
                <a:solidFill>
                  <a:srgbClr val="FF0000"/>
                </a:solidFill>
              </a:rPr>
              <a:t>Mono</a:t>
            </a:r>
            <a:r>
              <a:rPr lang="en-US" u="sng" dirty="0" err="1" smtClean="0"/>
              <a:t>saccharides</a:t>
            </a:r>
            <a:r>
              <a:rPr lang="en-US" dirty="0" smtClean="0"/>
              <a:t> - Single sugar molecules</a:t>
            </a:r>
          </a:p>
          <a:p>
            <a:pPr lvl="1" eaLnBrk="1" hangingPunct="1"/>
            <a:r>
              <a:rPr lang="en-US" dirty="0" smtClean="0"/>
              <a:t>Examples: Glucose, </a:t>
            </a:r>
            <a:r>
              <a:rPr lang="en-US" dirty="0" err="1" smtClean="0"/>
              <a:t>Galactose</a:t>
            </a:r>
            <a:r>
              <a:rPr lang="en-US" dirty="0" smtClean="0"/>
              <a:t>, Fructose </a:t>
            </a:r>
          </a:p>
          <a:p>
            <a:pPr eaLnBrk="1" hangingPunct="1"/>
            <a:r>
              <a:rPr lang="en-US" b="1" u="sng" dirty="0" smtClean="0">
                <a:solidFill>
                  <a:srgbClr val="FF0000"/>
                </a:solidFill>
              </a:rPr>
              <a:t>Di</a:t>
            </a:r>
            <a:r>
              <a:rPr lang="en-US" u="sng" dirty="0" smtClean="0"/>
              <a:t>saccharides</a:t>
            </a:r>
            <a:r>
              <a:rPr lang="en-US" dirty="0" smtClean="0"/>
              <a:t> – Double sugar molecules</a:t>
            </a:r>
          </a:p>
          <a:p>
            <a:pPr lvl="1" eaLnBrk="1" hangingPunct="1"/>
            <a:r>
              <a:rPr lang="en-US" dirty="0" smtClean="0"/>
              <a:t>Examples:</a:t>
            </a:r>
          </a:p>
          <a:p>
            <a:pPr lvl="2" eaLnBrk="1" hangingPunct="1"/>
            <a:r>
              <a:rPr lang="en-US" dirty="0" smtClean="0"/>
              <a:t>Glucose + Fructose = Sucrose </a:t>
            </a:r>
          </a:p>
          <a:p>
            <a:pPr lvl="2" eaLnBrk="1" hangingPunct="1"/>
            <a:r>
              <a:rPr lang="en-US" dirty="0" smtClean="0"/>
              <a:t>Glucose + </a:t>
            </a:r>
            <a:r>
              <a:rPr lang="en-US" dirty="0" err="1" smtClean="0"/>
              <a:t>Galactose</a:t>
            </a:r>
            <a:r>
              <a:rPr lang="en-US" dirty="0" smtClean="0"/>
              <a:t> = Lactose </a:t>
            </a:r>
          </a:p>
          <a:p>
            <a:pPr lvl="2" eaLnBrk="1" hangingPunct="1"/>
            <a:r>
              <a:rPr lang="en-US" dirty="0" smtClean="0"/>
              <a:t>Glucose + Glucose = Maltose </a:t>
            </a:r>
          </a:p>
          <a:p>
            <a:pPr eaLnBrk="1" hangingPunct="1"/>
            <a:r>
              <a:rPr lang="en-US" b="1" u="sng" dirty="0" smtClean="0">
                <a:solidFill>
                  <a:srgbClr val="FF0000"/>
                </a:solidFill>
              </a:rPr>
              <a:t>Poly</a:t>
            </a:r>
            <a:r>
              <a:rPr lang="en-US" u="sng" dirty="0" smtClean="0"/>
              <a:t>saccharides</a:t>
            </a:r>
            <a:r>
              <a:rPr lang="en-US" dirty="0" smtClean="0"/>
              <a:t> – More than two sugar molecules </a:t>
            </a:r>
          </a:p>
          <a:p>
            <a:pPr lvl="1" eaLnBrk="1" hangingPunct="1"/>
            <a:r>
              <a:rPr lang="en-US" dirty="0" smtClean="0"/>
              <a:t>Examples: Starch, Cellulose, Chitin, Glycogen</a:t>
            </a:r>
          </a:p>
        </p:txBody>
      </p:sp>
    </p:spTree>
    <p:extLst>
      <p:ext uri="{BB962C8B-B14F-4D97-AF65-F5344CB8AC3E}">
        <p14:creationId xmlns:p14="http://schemas.microsoft.com/office/powerpoint/2010/main" val="15148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Lipids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Made up mostly from carbon and hydrogen atoms</a:t>
            </a:r>
          </a:p>
          <a:p>
            <a:pPr eaLnBrk="1" hangingPunct="1"/>
            <a:r>
              <a:rPr lang="en-US" dirty="0" smtClean="0"/>
              <a:t>Glycerol molecule + 3 fatty acids </a:t>
            </a:r>
          </a:p>
        </p:txBody>
      </p:sp>
      <p:pic>
        <p:nvPicPr>
          <p:cNvPr id="13316" name="Picture 5" descr="glycer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5925" y="2511268"/>
            <a:ext cx="22764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GlycerolTrigl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847975"/>
            <a:ext cx="44577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loud Callout 1"/>
          <p:cNvSpPr/>
          <p:nvPr/>
        </p:nvSpPr>
        <p:spPr>
          <a:xfrm>
            <a:off x="532263" y="4476466"/>
            <a:ext cx="2374710" cy="1801503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your Hook: Which building block was your lipids?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67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0002700069004_L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133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9" descr="800px-NCI_but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7475" y="345439"/>
            <a:ext cx="2163125" cy="1440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46452"/>
            <a:ext cx="8229600" cy="1312289"/>
          </a:xfrm>
        </p:spPr>
        <p:txBody>
          <a:bodyPr/>
          <a:lstStyle/>
          <a:p>
            <a:pPr eaLnBrk="1" hangingPunct="1"/>
            <a:r>
              <a:rPr lang="en-US" dirty="0" smtClean="0"/>
              <a:t>LIPIDS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dirty="0" smtClean="0"/>
              <a:t>Common categories of lipids are 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Fats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Oils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Waxes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dirty="0" smtClean="0"/>
              <a:t>Functions: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Can be used to store energy 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Some lipids are important parts of biological membranes and waterproof coverings 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Can serve as chemical messengers (steroids only)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dirty="0" smtClean="0"/>
              <a:t>Generally not soluble in water</a:t>
            </a:r>
          </a:p>
        </p:txBody>
      </p:sp>
    </p:spTree>
    <p:extLst>
      <p:ext uri="{BB962C8B-B14F-4D97-AF65-F5344CB8AC3E}">
        <p14:creationId xmlns:p14="http://schemas.microsoft.com/office/powerpoint/2010/main" val="20621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Saturated and Unsaturated Lipids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Saturated</a:t>
            </a:r>
            <a:r>
              <a:rPr lang="en-US" dirty="0" smtClean="0"/>
              <a:t> - If each carbon atom in a lipid's fatty acid chains is joined to another carbon atom by a </a:t>
            </a:r>
            <a:r>
              <a:rPr lang="en-US" dirty="0" smtClean="0">
                <a:solidFill>
                  <a:srgbClr val="FF0000"/>
                </a:solidFill>
              </a:rPr>
              <a:t>single bond.</a:t>
            </a:r>
          </a:p>
          <a:p>
            <a:pPr lvl="1" eaLnBrk="1" hangingPunct="1"/>
            <a:r>
              <a:rPr lang="en-US" i="1" dirty="0" smtClean="0"/>
              <a:t>“saturated”</a:t>
            </a:r>
            <a:r>
              <a:rPr lang="en-US" dirty="0" smtClean="0"/>
              <a:t> is used because the fatty acids contain the maximum possible number of hydrogen atoms</a:t>
            </a:r>
          </a:p>
          <a:p>
            <a:pPr eaLnBrk="1" hangingPunct="1"/>
            <a:r>
              <a:rPr lang="en-US" b="1" u="sng" dirty="0" smtClean="0"/>
              <a:t>Unsaturated</a:t>
            </a:r>
            <a:r>
              <a:rPr lang="en-US" dirty="0" smtClean="0"/>
              <a:t> - If there is at least one carbon-carbon </a:t>
            </a:r>
            <a:r>
              <a:rPr lang="en-US" dirty="0" smtClean="0">
                <a:solidFill>
                  <a:srgbClr val="FF0000"/>
                </a:solidFill>
              </a:rPr>
              <a:t>double bond </a:t>
            </a:r>
            <a:r>
              <a:rPr lang="en-US" dirty="0" smtClean="0"/>
              <a:t>in a fatty acid.</a:t>
            </a:r>
          </a:p>
          <a:p>
            <a:pPr lvl="1" eaLnBrk="1" hangingPunct="1"/>
            <a:r>
              <a:rPr lang="en-US" dirty="0" smtClean="0"/>
              <a:t>Examples - Corn oil, sesame oil, canola oil, and peanut oil  </a:t>
            </a:r>
          </a:p>
        </p:txBody>
      </p:sp>
    </p:spTree>
    <p:extLst>
      <p:ext uri="{BB962C8B-B14F-4D97-AF65-F5344CB8AC3E}">
        <p14:creationId xmlns:p14="http://schemas.microsoft.com/office/powerpoint/2010/main" val="35172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</a:t>
            </a:r>
            <a:r>
              <a:rPr lang="en-US" u="sng" dirty="0" smtClean="0">
                <a:solidFill>
                  <a:srgbClr val="FF0000"/>
                </a:solidFill>
              </a:rPr>
              <a:t>describe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rgbClr val="FF0000"/>
                </a:solidFill>
              </a:rPr>
              <a:t>compare </a:t>
            </a:r>
            <a:r>
              <a:rPr lang="en-US" dirty="0" smtClean="0"/>
              <a:t>the </a:t>
            </a:r>
            <a:r>
              <a:rPr lang="en-US" b="1" dirty="0" smtClean="0"/>
              <a:t>structures</a:t>
            </a:r>
            <a:r>
              <a:rPr lang="en-US" dirty="0" smtClean="0"/>
              <a:t> and </a:t>
            </a:r>
            <a:r>
              <a:rPr lang="en-US" b="1" dirty="0" smtClean="0"/>
              <a:t>functions </a:t>
            </a:r>
            <a:r>
              <a:rPr lang="en-US" dirty="0" smtClean="0"/>
              <a:t>of the 4 major biomolecules: </a:t>
            </a:r>
            <a:r>
              <a:rPr lang="en-US" b="1" dirty="0" smtClean="0">
                <a:solidFill>
                  <a:srgbClr val="00B0F0"/>
                </a:solidFill>
              </a:rPr>
              <a:t>carbohydrates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lipids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2060"/>
                </a:solidFill>
              </a:rPr>
              <a:t>proteins</a:t>
            </a:r>
            <a:r>
              <a:rPr lang="en-US" b="1" dirty="0" smtClean="0"/>
              <a:t>,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nucleic acids.</a:t>
            </a:r>
          </a:p>
          <a:p>
            <a:endParaRPr lang="en-US" dirty="0"/>
          </a:p>
          <a:p>
            <a:r>
              <a:rPr lang="en-US" b="1" dirty="0" smtClean="0"/>
              <a:t>I will use Cornell notes, and a graphic organizer </a:t>
            </a:r>
            <a:r>
              <a:rPr lang="en-US" dirty="0" smtClean="0"/>
              <a:t>to </a:t>
            </a:r>
            <a:r>
              <a:rPr lang="en-US" u="sng" dirty="0" smtClean="0">
                <a:solidFill>
                  <a:srgbClr val="FF0000"/>
                </a:solidFill>
              </a:rPr>
              <a:t>describe </a:t>
            </a:r>
            <a:r>
              <a:rPr lang="en-US" dirty="0" smtClean="0"/>
              <a:t>&amp; </a:t>
            </a:r>
            <a:r>
              <a:rPr lang="en-US" u="sng" dirty="0" smtClean="0">
                <a:solidFill>
                  <a:srgbClr val="FF0000"/>
                </a:solidFill>
              </a:rPr>
              <a:t>compare</a:t>
            </a:r>
            <a:r>
              <a:rPr lang="en-US" dirty="0" smtClean="0"/>
              <a:t> the structures </a:t>
            </a:r>
            <a:r>
              <a:rPr lang="en-US" dirty="0"/>
              <a:t>and functions of the 4 major biomolecules: </a:t>
            </a:r>
            <a:r>
              <a:rPr lang="en-US" b="1" dirty="0">
                <a:solidFill>
                  <a:srgbClr val="00B0F0"/>
                </a:solidFill>
              </a:rPr>
              <a:t>carbohydrates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lipids</a:t>
            </a:r>
            <a:r>
              <a:rPr lang="en-US" b="1" dirty="0"/>
              <a:t>, </a:t>
            </a:r>
            <a:r>
              <a:rPr lang="en-US" b="1" dirty="0">
                <a:solidFill>
                  <a:srgbClr val="002060"/>
                </a:solidFill>
              </a:rPr>
              <a:t>proteins</a:t>
            </a:r>
            <a:r>
              <a:rPr lang="en-US" b="1" dirty="0"/>
              <a:t>,</a:t>
            </a:r>
            <a:r>
              <a:rPr lang="en-US" dirty="0"/>
              <a:t> and </a:t>
            </a:r>
            <a:r>
              <a:rPr lang="en-US" b="1" dirty="0">
                <a:solidFill>
                  <a:srgbClr val="0070C0"/>
                </a:solidFill>
              </a:rPr>
              <a:t>nucleic acids.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one of these fatty acids are Saturated and which is Unsaturated?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12" y="2770496"/>
            <a:ext cx="5480713" cy="31526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04263" y="3957851"/>
            <a:ext cx="996286" cy="2320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768" y="5393141"/>
            <a:ext cx="996286" cy="2320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64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one of these fatty acids are Saturated and which is Unsaturated?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12" y="2770496"/>
            <a:ext cx="5480713" cy="315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95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Nucleic Acids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u="sng" smtClean="0"/>
              <a:t>Nucleic acids</a:t>
            </a:r>
            <a:r>
              <a:rPr lang="en-US" smtClean="0"/>
              <a:t> - Macromolecules containing hydrogen, oxygen, nitrogen, carbon, and phosphorus. </a:t>
            </a:r>
          </a:p>
          <a:p>
            <a:pPr marL="533400" indent="-533400" eaLnBrk="1" hangingPunct="1"/>
            <a:r>
              <a:rPr lang="en-US" smtClean="0"/>
              <a:t>Made up of repeating units called </a:t>
            </a:r>
            <a:r>
              <a:rPr lang="en-US" u="sng" smtClean="0"/>
              <a:t>nucleotides</a:t>
            </a:r>
          </a:p>
          <a:p>
            <a:pPr marL="914400" lvl="1" indent="-457200" eaLnBrk="1" hangingPunct="1"/>
            <a:r>
              <a:rPr lang="en-US" smtClean="0"/>
              <a:t>Each nucleotide contains: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5-Carbon Sugar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Phosphate Group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</a:pPr>
            <a:r>
              <a:rPr lang="en-US" smtClean="0"/>
              <a:t>Nitrogenous Base</a:t>
            </a:r>
          </a:p>
        </p:txBody>
      </p:sp>
      <p:pic>
        <p:nvPicPr>
          <p:cNvPr id="16388" name="Picture 5" descr="sb4867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471863"/>
            <a:ext cx="34290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74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Nucleic Acids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81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dirty="0" smtClean="0"/>
              <a:t>Function: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dirty="0" smtClean="0"/>
              <a:t>Store genetic information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dirty="0" smtClean="0"/>
              <a:t>Transmit genetic information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dirty="0" smtClean="0"/>
              <a:t>Made up of : </a:t>
            </a:r>
          </a:p>
          <a:p>
            <a:pPr marL="807720" lvl="1" indent="-533400">
              <a:lnSpc>
                <a:spcPct val="90000"/>
              </a:lnSpc>
            </a:pPr>
            <a:r>
              <a:rPr lang="en-US" dirty="0" smtClean="0"/>
              <a:t>Nucleotides</a:t>
            </a:r>
          </a:p>
          <a:p>
            <a:pPr marL="807720" lvl="1" indent="-533400">
              <a:lnSpc>
                <a:spcPct val="90000"/>
              </a:lnSpc>
            </a:pPr>
            <a:r>
              <a:rPr lang="en-US" dirty="0" smtClean="0"/>
              <a:t>Phosphate backbone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dirty="0" smtClean="0"/>
              <a:t>Two Kinds of Nucleic Acids: 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Ribonucleic acid (RNA)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dirty="0" smtClean="0"/>
              <a:t>Contains the sugar ribose 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Deoxyribonucleic acid (DNA)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dirty="0" smtClean="0"/>
              <a:t>Contains the sugar </a:t>
            </a:r>
            <a:r>
              <a:rPr lang="en-US" dirty="0" err="1" smtClean="0"/>
              <a:t>deoxyribose</a:t>
            </a:r>
            <a:endParaRPr lang="en-US" dirty="0" smtClean="0"/>
          </a:p>
        </p:txBody>
      </p:sp>
      <p:pic>
        <p:nvPicPr>
          <p:cNvPr id="17412" name="Picture 5" descr="dna_molecu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057400"/>
            <a:ext cx="34099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Callout 1"/>
          <p:cNvSpPr/>
          <p:nvPr/>
        </p:nvSpPr>
        <p:spPr>
          <a:xfrm>
            <a:off x="6318913" y="228600"/>
            <a:ext cx="1760562" cy="151831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Which building block was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65113"/>
            <a:ext cx="82296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Protein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eaLnBrk="1" hangingPunct="1"/>
            <a:r>
              <a:rPr lang="en-US" u="sng" dirty="0" smtClean="0"/>
              <a:t>Proteins</a:t>
            </a:r>
            <a:r>
              <a:rPr lang="en-US" dirty="0" smtClean="0"/>
              <a:t> - Macromolecules that contain nitrogen as well as carbon, hydrogen, and oxygen. </a:t>
            </a:r>
          </a:p>
          <a:p>
            <a:pPr eaLnBrk="1" hangingPunct="1"/>
            <a:r>
              <a:rPr lang="en-US" dirty="0" smtClean="0"/>
              <a:t>Made up of chains of </a:t>
            </a:r>
            <a:r>
              <a:rPr lang="en-US" u="sng" dirty="0" smtClean="0"/>
              <a:t>amino acids</a:t>
            </a:r>
            <a:r>
              <a:rPr lang="en-US" dirty="0" smtClean="0"/>
              <a:t> folded into complex structures.</a:t>
            </a:r>
          </a:p>
          <a:p>
            <a:pPr lvl="1" eaLnBrk="1" hangingPunct="1"/>
            <a:r>
              <a:rPr lang="en-US" dirty="0" smtClean="0"/>
              <a:t>Amino Acids - Compounds with an amino group (−NH2) on one end and a carboxyl group (−COOH) on the other end.  </a:t>
            </a:r>
          </a:p>
        </p:txBody>
      </p:sp>
      <p:pic>
        <p:nvPicPr>
          <p:cNvPr id="18436" name="Picture 8" descr="amino_acid_structure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6150" y="4224607"/>
            <a:ext cx="26860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ular Callout 1"/>
          <p:cNvSpPr/>
          <p:nvPr/>
        </p:nvSpPr>
        <p:spPr>
          <a:xfrm>
            <a:off x="709683" y="4468833"/>
            <a:ext cx="1883391" cy="1310185"/>
          </a:xfrm>
          <a:prstGeom prst="wedgeRectCallout">
            <a:avLst>
              <a:gd name="adj1" fmla="val -22282"/>
              <a:gd name="adj2" fmla="val 7395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are the monomers of protein called?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peptidebo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057400"/>
            <a:ext cx="41148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Amino Acids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44196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There are  </a:t>
            </a:r>
            <a:r>
              <a:rPr lang="en-US" u="sng" dirty="0" smtClean="0"/>
              <a:t>only 20 </a:t>
            </a:r>
            <a:r>
              <a:rPr lang="en-US" dirty="0" smtClean="0"/>
              <a:t>different amino acids. </a:t>
            </a:r>
          </a:p>
          <a:p>
            <a:pPr eaLnBrk="1" hangingPunct="1"/>
            <a:r>
              <a:rPr lang="en-US" dirty="0" smtClean="0"/>
              <a:t>Any amino acid may be joined to any other amino acid by bonding an amino group to a carboxyl group.</a:t>
            </a:r>
          </a:p>
          <a:p>
            <a:pPr eaLnBrk="1" hangingPunct="1"/>
            <a:r>
              <a:rPr lang="en-US" dirty="0" smtClean="0"/>
              <a:t>This bond is called a </a:t>
            </a:r>
            <a:r>
              <a:rPr lang="en-US" dirty="0" smtClean="0">
                <a:solidFill>
                  <a:srgbClr val="FF0000"/>
                </a:solidFill>
              </a:rPr>
              <a:t>peptide bond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12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of Proteins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4876800"/>
          </a:xfrm>
        </p:spPr>
        <p:txBody>
          <a:bodyPr/>
          <a:lstStyle/>
          <a:p>
            <a:pPr marL="533400" indent="-533400" eaLnBrk="1" hangingPunct="1"/>
            <a:r>
              <a:rPr lang="en-US" dirty="0" smtClean="0"/>
              <a:t>Each protein has a specific role. </a:t>
            </a:r>
            <a:r>
              <a:rPr lang="en-US" b="1" dirty="0" smtClean="0"/>
              <a:t>   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Some proteins control the rate of reactions and regulate cell processes. 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Some are used to form bones and muscles. 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Others transport substances into or out of cells or help to fight disease. </a:t>
            </a:r>
          </a:p>
        </p:txBody>
      </p:sp>
      <p:pic>
        <p:nvPicPr>
          <p:cNvPr id="21508" name="Picture 5" descr="LeanProteins_hea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906" y="4282875"/>
            <a:ext cx="2952219" cy="2028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230408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8277" y="1467495"/>
            <a:ext cx="20478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43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Product/Extension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your unit Guide,</a:t>
            </a:r>
          </a:p>
          <a:p>
            <a:endParaRPr lang="en-US" dirty="0"/>
          </a:p>
          <a:p>
            <a:r>
              <a:rPr lang="en-US" dirty="0" smtClean="0"/>
              <a:t>Complete Chapter 2 Questions 1, 2, &amp;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70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Analogy for polymer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polymer </a:t>
            </a:r>
            <a:r>
              <a:rPr lang="en-US" dirty="0"/>
              <a:t>is like a freight train with many </a:t>
            </a:r>
            <a:r>
              <a:rPr lang="en-US" dirty="0" smtClean="0"/>
              <a:t>cars. Each car is a monomer.</a:t>
            </a:r>
          </a:p>
          <a:p>
            <a:endParaRPr lang="en-US" dirty="0"/>
          </a:p>
          <a:p>
            <a:r>
              <a:rPr lang="en-US" dirty="0" smtClean="0"/>
              <a:t>A polymer is like a string of pearls. Each pearl is a monomer.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171" y="3716384"/>
            <a:ext cx="410527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743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Summary Section of Today’s Cornell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3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r>
              <a:rPr lang="en-US" dirty="0" smtClean="0"/>
              <a:t>Biomolecule</a:t>
            </a:r>
          </a:p>
          <a:p>
            <a:r>
              <a:rPr lang="en-US" dirty="0" smtClean="0"/>
              <a:t>Macromolecule</a:t>
            </a:r>
          </a:p>
          <a:p>
            <a:r>
              <a:rPr lang="en-US" dirty="0" smtClean="0"/>
              <a:t>Monomer</a:t>
            </a:r>
          </a:p>
          <a:p>
            <a:r>
              <a:rPr lang="en-US" dirty="0" smtClean="0"/>
              <a:t>Polymer</a:t>
            </a:r>
          </a:p>
          <a:p>
            <a:r>
              <a:rPr lang="en-US" dirty="0" smtClean="0"/>
              <a:t>Organic</a:t>
            </a:r>
          </a:p>
          <a:p>
            <a:r>
              <a:rPr lang="en-US" dirty="0" smtClean="0"/>
              <a:t>inorganic</a:t>
            </a:r>
          </a:p>
          <a:p>
            <a:r>
              <a:rPr lang="en-US" dirty="0" smtClean="0"/>
              <a:t>Hydrolysis</a:t>
            </a:r>
          </a:p>
          <a:p>
            <a:r>
              <a:rPr lang="en-US" dirty="0" smtClean="0"/>
              <a:t>Amino acids</a:t>
            </a:r>
          </a:p>
          <a:p>
            <a:r>
              <a:rPr lang="en-US" dirty="0" smtClean="0"/>
              <a:t>Saccharide</a:t>
            </a:r>
          </a:p>
          <a:p>
            <a:r>
              <a:rPr lang="en-US" dirty="0" smtClean="0"/>
              <a:t>Fatty acids</a:t>
            </a:r>
          </a:p>
          <a:p>
            <a:r>
              <a:rPr lang="en-US" dirty="0" smtClean="0"/>
              <a:t>Lipids</a:t>
            </a:r>
          </a:p>
          <a:p>
            <a:r>
              <a:rPr lang="en-US" dirty="0" smtClean="0"/>
              <a:t>Nucleic acids</a:t>
            </a:r>
          </a:p>
          <a:p>
            <a:r>
              <a:rPr lang="en-US" dirty="0" smtClean="0"/>
              <a:t>Protein</a:t>
            </a:r>
          </a:p>
          <a:p>
            <a:r>
              <a:rPr lang="en-US" dirty="0" smtClean="0"/>
              <a:t>Carbohydrate</a:t>
            </a:r>
          </a:p>
          <a:p>
            <a:r>
              <a:rPr lang="en-US" dirty="0" smtClean="0"/>
              <a:t>Peptide bond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64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STOP!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</a:p>
          <a:p>
            <a:r>
              <a:rPr lang="en-US" dirty="0" smtClean="0"/>
              <a:t>Hook: blocks</a:t>
            </a:r>
          </a:p>
          <a:p>
            <a:r>
              <a:rPr lang="en-US" dirty="0" smtClean="0"/>
              <a:t>Writing Cornell Notes: Format &amp; Overview</a:t>
            </a:r>
          </a:p>
          <a:p>
            <a:r>
              <a:rPr lang="en-US" dirty="0" smtClean="0"/>
              <a:t>Biomolecules Notes</a:t>
            </a:r>
          </a:p>
          <a:p>
            <a:r>
              <a:rPr lang="en-US" dirty="0" smtClean="0"/>
              <a:t>Exit Ticket: Graphic Organizer ex. Table, Bubble map,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9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your table partners use the cubes to create represent the following:</a:t>
            </a:r>
          </a:p>
          <a:p>
            <a:r>
              <a:rPr lang="en-US" dirty="0" smtClean="0"/>
              <a:t>1. A Single chain</a:t>
            </a:r>
          </a:p>
          <a:p>
            <a:r>
              <a:rPr lang="en-US" dirty="0" smtClean="0"/>
              <a:t>2. a chain with 3 tails of equal length</a:t>
            </a:r>
          </a:p>
          <a:p>
            <a:r>
              <a:rPr lang="en-US" dirty="0" smtClean="0"/>
              <a:t>3. a ladder like chain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244" y="4246536"/>
            <a:ext cx="6803756" cy="223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Cornell Notes Format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665" y="1818160"/>
            <a:ext cx="3725840" cy="40943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76" y="1678675"/>
            <a:ext cx="5950424" cy="490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1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/>
              <a:t>Macromolecules</a:t>
            </a:r>
            <a:r>
              <a:rPr lang="en-US" dirty="0"/>
              <a:t> – “Giant molecules” made from smaller molecules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Formed by a process known as </a:t>
            </a:r>
            <a:r>
              <a:rPr lang="en-US" u="sng" dirty="0">
                <a:solidFill>
                  <a:schemeClr val="tx1"/>
                </a:solidFill>
              </a:rPr>
              <a:t>polymerization</a:t>
            </a:r>
            <a:r>
              <a:rPr lang="en-US" dirty="0">
                <a:solidFill>
                  <a:schemeClr val="tx1"/>
                </a:solidFill>
              </a:rPr>
              <a:t>, in which large compounds are built by joining smaller ones together.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smaller units, or </a:t>
            </a:r>
            <a:r>
              <a:rPr lang="en-US" b="1" u="sng" dirty="0">
                <a:solidFill>
                  <a:schemeClr val="tx1"/>
                </a:solidFill>
              </a:rPr>
              <a:t>monomers</a:t>
            </a:r>
            <a:r>
              <a:rPr lang="en-US" dirty="0">
                <a:solidFill>
                  <a:schemeClr val="tx1"/>
                </a:solidFill>
              </a:rPr>
              <a:t>, join together to form </a:t>
            </a:r>
            <a:r>
              <a:rPr lang="en-US" b="1" u="sng" dirty="0">
                <a:solidFill>
                  <a:schemeClr val="tx1"/>
                </a:solidFill>
              </a:rPr>
              <a:t>polymers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11235" b="112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20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Artificial polymers include such plastics </a:t>
            </a:r>
            <a:r>
              <a:rPr lang="en-US" dirty="0" smtClean="0"/>
              <a:t>as </a:t>
            </a:r>
            <a:r>
              <a:rPr lang="en-US" dirty="0"/>
              <a:t>polyethylene, </a:t>
            </a:r>
            <a:r>
              <a:rPr lang="en-US" dirty="0" err="1" smtClean="0"/>
              <a:t>styro</a:t>
            </a:r>
            <a:r>
              <a:rPr lang="en-US" dirty="0" smtClean="0"/>
              <a:t> foam</a:t>
            </a:r>
            <a:r>
              <a:rPr lang="en-US" dirty="0"/>
              <a:t>, and Saran wrap; fibers such as nylon, Dacron (polyester), and rayon; and other materials such as Formica, Teflon, and PVC pipe.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31" y="3813048"/>
            <a:ext cx="68294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6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Macromolecule </a:t>
            </a:r>
            <a:r>
              <a:rPr lang="en-US" sz="2000" dirty="0" smtClean="0"/>
              <a:t>“aka”</a:t>
            </a:r>
          </a:p>
          <a:p>
            <a:r>
              <a:rPr lang="en-US" sz="2000" b="1" dirty="0" smtClean="0"/>
              <a:t>Biomolecule</a:t>
            </a:r>
          </a:p>
          <a:p>
            <a:r>
              <a:rPr lang="en-US" sz="2000" b="1" dirty="0" smtClean="0"/>
              <a:t>Polymerization</a:t>
            </a:r>
          </a:p>
          <a:p>
            <a:endParaRPr lang="en-US" sz="2000" b="1" dirty="0"/>
          </a:p>
          <a:p>
            <a:r>
              <a:rPr lang="en-US" sz="2000" b="1" dirty="0" smtClean="0"/>
              <a:t>Monomer</a:t>
            </a:r>
          </a:p>
          <a:p>
            <a:endParaRPr lang="en-US" sz="2000" dirty="0"/>
          </a:p>
          <a:p>
            <a:r>
              <a:rPr lang="en-US" sz="2000" b="1" dirty="0" smtClean="0"/>
              <a:t>Polymer</a:t>
            </a:r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Cornell Notes</a:t>
            </a:r>
          </a:p>
          <a:p>
            <a:r>
              <a:rPr lang="en-US" b="1" u="sng" dirty="0" smtClean="0"/>
              <a:t>Essential Questions</a:t>
            </a:r>
          </a:p>
          <a:p>
            <a:endParaRPr lang="en-US" dirty="0"/>
          </a:p>
          <a:p>
            <a:r>
              <a:rPr lang="en-US" dirty="0" smtClean="0"/>
              <a:t>Ex. What are macromolecules?</a:t>
            </a:r>
          </a:p>
          <a:p>
            <a:endParaRPr lang="en-US" dirty="0"/>
          </a:p>
          <a:p>
            <a:r>
              <a:rPr lang="en-US" dirty="0" smtClean="0"/>
              <a:t>How does polymerization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208</TotalTime>
  <Words>935</Words>
  <Application>Microsoft Office PowerPoint</Application>
  <PresentationFormat>On-screen Show (4:3)</PresentationFormat>
  <Paragraphs>170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BIOCHEMISTRY</vt:lpstr>
      <vt:lpstr>Learning Objectives</vt:lpstr>
      <vt:lpstr>Key Vocabulary Words</vt:lpstr>
      <vt:lpstr>AGENDA</vt:lpstr>
      <vt:lpstr>Hook</vt:lpstr>
      <vt:lpstr>Cornell Notes Format</vt:lpstr>
      <vt:lpstr>MACROMOLECULES</vt:lpstr>
      <vt:lpstr>Polymers</vt:lpstr>
      <vt:lpstr>KEY WORDS</vt:lpstr>
      <vt:lpstr>Four types of  Macromolecules   (organic compounds) </vt:lpstr>
      <vt:lpstr>BUILDING AND DIGESTING MACROMOLECULES</vt:lpstr>
      <vt:lpstr>ORGANIC MOLECULES</vt:lpstr>
      <vt:lpstr>CARBOHYDRATES</vt:lpstr>
      <vt:lpstr>Uses of Carbohydrates</vt:lpstr>
      <vt:lpstr>Uses of Carbohydrates</vt:lpstr>
      <vt:lpstr>Sugars are put into 3 categories:</vt:lpstr>
      <vt:lpstr>Structure of Lipids</vt:lpstr>
      <vt:lpstr>LIPIDS</vt:lpstr>
      <vt:lpstr>Saturated and Unsaturated Lipids</vt:lpstr>
      <vt:lpstr>Learning Check</vt:lpstr>
      <vt:lpstr>Learning Check</vt:lpstr>
      <vt:lpstr>Nucleic Acids</vt:lpstr>
      <vt:lpstr>Nucleic Acids</vt:lpstr>
      <vt:lpstr>Protein </vt:lpstr>
      <vt:lpstr>Amino Acids</vt:lpstr>
      <vt:lpstr>Functions of Proteins </vt:lpstr>
      <vt:lpstr>Product/Extension</vt:lpstr>
      <vt:lpstr>Example Analogy for polymer</vt:lpstr>
      <vt:lpstr>Homework</vt:lpstr>
      <vt:lpstr>PowerPoint Presentation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</dc:title>
  <dc:creator>Rebecca Wheatley</dc:creator>
  <cp:lastModifiedBy>admin</cp:lastModifiedBy>
  <cp:revision>14</cp:revision>
  <dcterms:created xsi:type="dcterms:W3CDTF">2015-08-14T01:32:50Z</dcterms:created>
  <dcterms:modified xsi:type="dcterms:W3CDTF">2015-08-28T12:55:26Z</dcterms:modified>
</cp:coreProperties>
</file>