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6" r:id="rId2"/>
  </p:sldMasterIdLst>
  <p:notesMasterIdLst>
    <p:notesMasterId r:id="rId20"/>
  </p:notesMasterIdLst>
  <p:handoutMasterIdLst>
    <p:handoutMasterId r:id="rId21"/>
  </p:handoutMasterIdLst>
  <p:sldIdLst>
    <p:sldId id="277" r:id="rId3"/>
    <p:sldId id="276" r:id="rId4"/>
    <p:sldId id="259" r:id="rId5"/>
    <p:sldId id="257" r:id="rId6"/>
    <p:sldId id="278" r:id="rId7"/>
    <p:sldId id="279" r:id="rId8"/>
    <p:sldId id="262" r:id="rId9"/>
    <p:sldId id="263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8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144" y="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0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C2D142-2B0B-447E-B3C7-D30A5B258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8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DFB74C95-EE23-476F-88EE-D4FE2E1130EB}" type="slidenum">
              <a:rPr lang="en-US" sz="1200">
                <a:latin typeface="Times" pitchFamily="1" charset="0"/>
              </a:rPr>
              <a:pPr algn="r" eaLnBrk="0" hangingPunct="0"/>
              <a:t>1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35208930-F579-4C8D-8B7B-684C0771F612}" type="slidenum">
              <a:rPr lang="en-US" sz="1200">
                <a:latin typeface="Times" pitchFamily="1" charset="0"/>
              </a:rPr>
              <a:pPr algn="r" eaLnBrk="0" hangingPunct="0"/>
              <a:t>17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DFCC6E82-8517-459D-9DD1-FBA408E6DE0B}" type="slidenum">
              <a:rPr lang="en-US" sz="1200">
                <a:latin typeface="Times" pitchFamily="1" charset="0"/>
              </a:rPr>
              <a:pPr algn="r" eaLnBrk="0" hangingPunct="0"/>
              <a:t>5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E25886D2-1B4A-499E-AAA5-D51DD4E07865}" type="slidenum">
              <a:rPr lang="en-US" sz="1200">
                <a:latin typeface="Times" pitchFamily="1" charset="0"/>
              </a:rPr>
              <a:pPr algn="r" eaLnBrk="0" hangingPunct="0"/>
              <a:t>6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F6916B-63FA-485C-85B7-C4A7C9FC3E6C}" type="slidenum">
              <a:rPr lang="en-US">
                <a:latin typeface="Times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Times" pitchFamily="1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8010F3-04F8-4EF2-A187-02FC9423B547}" type="slidenum">
              <a:rPr lang="en-US">
                <a:latin typeface="Times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Times" pitchFamily="1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E9D1E-88B3-4E6D-8555-0765C78A3B1C}" type="slidenum">
              <a:rPr lang="en-US">
                <a:latin typeface="Times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Times" pitchFamily="1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B8BEAC-BEA4-44C1-B375-8C8A607E265D}" type="slidenum">
              <a:rPr lang="en-US">
                <a:latin typeface="Times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Times" pitchFamily="1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Centromeres are segments of DNA which have long series of tandem repeats = 100,000s of bases long. The sequence of the repeated bases is quite variable.  It has proven difficult to sequence.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5A6075-3057-4D25-9F9C-4809F9FA1C11}" type="slidenum">
              <a:rPr lang="en-US">
                <a:latin typeface="Times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Times" pitchFamily="1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C2DE0B-7B96-44F7-8173-9FF56BBC9EAD}" type="slidenum">
              <a:rPr lang="en-US">
                <a:latin typeface="Times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Times" pitchFamily="1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Division of cytoplasm happens quickly.</a:t>
            </a: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6ECCE-D6F9-4AD9-B333-E950B5C92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482D-3BF5-4760-99D7-68673F69DB2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8178-05DA-4221-A240-31913EAD606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2BBB9-E9A7-489E-AFB0-AF668233984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85F4-B9CD-4895-967D-DA1BD3C19E4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4EC7-37CA-4D30-918F-3A5EDD48AD0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F625-1EAE-4F1C-A1D9-C9771F9D36A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8A1A-E086-41DB-BB2A-E690BAFCDB1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DF9F-BE45-4956-B146-3BBADC4CA78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EF14-D4CA-41DD-94D3-D209CDF0017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633A-E451-4786-A9C1-D82491D713B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3754-4A12-4F6E-BFD8-66FFFE4002A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" charset="0"/>
            </a:endParaRPr>
          </a:p>
        </p:txBody>
      </p:sp>
      <p:sp>
        <p:nvSpPr>
          <p:cNvPr id="4915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grpSp>
        <p:nvGrpSpPr>
          <p:cNvPr id="4915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915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</p:grpSp>
      <p:grpSp>
        <p:nvGrpSpPr>
          <p:cNvPr id="4916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9161" name="Line 80"/>
            <p:cNvSpPr>
              <a:spLocks noChangeShapeType="1"/>
            </p:cNvSpPr>
            <p:nvPr userDrawn="1"/>
          </p:nvSpPr>
          <p:spPr bwMode="auto">
            <a:xfrm>
              <a:off x="242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</p:grpSp>
      <p:sp>
        <p:nvSpPr>
          <p:cNvPr id="4916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AP Biology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4916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D211EB2B-339B-46D5-886A-9EC0C6A7D65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427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5428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" charset="0"/>
            </a:endParaRPr>
          </a:p>
        </p:txBody>
      </p:sp>
      <p:sp>
        <p:nvSpPr>
          <p:cNvPr id="5428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54282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AP Biology</a:t>
            </a:r>
            <a:endParaRPr lang="en-US" sz="2400">
              <a:latin typeface="Times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9"/>
          <p:cNvSpPr txBox="1">
            <a:spLocks noGrp="1" noChangeArrowheads="1"/>
          </p:cNvSpPr>
          <p:nvPr/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400" b="1"/>
              <a:t>2007-2008</a:t>
            </a:r>
            <a:endParaRPr 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2209800"/>
            <a:ext cx="7239000" cy="2438400"/>
          </a:xfrm>
        </p:spPr>
        <p:txBody>
          <a:bodyPr anchor="b"/>
          <a:lstStyle/>
          <a:p>
            <a:pPr>
              <a:lnSpc>
                <a:spcPct val="120000"/>
              </a:lnSpc>
            </a:pPr>
            <a:r>
              <a:rPr lang="en-US" sz="4000">
                <a:latin typeface="Footlight MT Light" pitchFamily="18" charset="0"/>
              </a:rPr>
              <a:t>Biology is the only subject in which </a:t>
            </a:r>
            <a:r>
              <a:rPr lang="en-US" sz="4000">
                <a:solidFill>
                  <a:srgbClr val="CC0000"/>
                </a:solidFill>
                <a:latin typeface="Footlight MT Light" pitchFamily="18" charset="0"/>
              </a:rPr>
              <a:t>multiplication</a:t>
            </a:r>
            <a:r>
              <a:rPr lang="en-US" sz="4000">
                <a:latin typeface="Footlight MT Light" pitchFamily="18" charset="0"/>
              </a:rPr>
              <a:t> is the same thing as </a:t>
            </a:r>
            <a:r>
              <a:rPr lang="en-US" sz="4000">
                <a:solidFill>
                  <a:srgbClr val="CC0000"/>
                </a:solidFill>
                <a:latin typeface="Footlight MT Light" pitchFamily="18" charset="0"/>
              </a:rPr>
              <a:t>division</a:t>
            </a:r>
            <a:r>
              <a:rPr lang="en-US" sz="4000">
                <a:latin typeface="Footlight MT Light" pitchFamily="18" charset="0"/>
              </a:rPr>
              <a:t>…</a:t>
            </a:r>
            <a:endParaRPr lang="en-US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 r="900" b="1329"/>
          <a:stretch>
            <a:fillRect/>
          </a:stretch>
        </p:blipFill>
        <p:spPr bwMode="auto">
          <a:xfrm>
            <a:off x="5362575" y="4268788"/>
            <a:ext cx="36226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/>
          <a:srcRect l="9000" t="40800" r="53999" b="30000"/>
          <a:stretch>
            <a:fillRect/>
          </a:stretch>
        </p:blipFill>
        <p:spPr bwMode="auto">
          <a:xfrm>
            <a:off x="203200" y="447675"/>
            <a:ext cx="3157538" cy="1868488"/>
          </a:xfrm>
          <a:prstGeom prst="rect">
            <a:avLst/>
          </a:prstGeom>
          <a:noFill/>
          <a:ln w="9525">
            <a:solidFill>
              <a:srgbClr val="0F116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 b="3600"/>
          <a:stretch>
            <a:fillRect/>
          </a:stretch>
        </p:blipFill>
        <p:spPr bwMode="auto">
          <a:xfrm>
            <a:off x="5473700" y="990600"/>
            <a:ext cx="35909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523875" y="762693"/>
            <a:ext cx="7026275" cy="725488"/>
          </a:xfrm>
        </p:spPr>
        <p:txBody>
          <a:bodyPr/>
          <a:lstStyle/>
          <a:p>
            <a:r>
              <a:rPr lang="en-US" dirty="0" smtClean="0"/>
              <a:t>Mitotic Chromosome </a:t>
            </a:r>
          </a:p>
        </p:txBody>
      </p:sp>
      <p:sp>
        <p:nvSpPr>
          <p:cNvPr id="38707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23875" y="1454150"/>
            <a:ext cx="528796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F116A"/>
                </a:solidFill>
                <a:latin typeface="Verdana" pitchFamily="34" charset="0"/>
              </a:rPr>
              <a:t>Duplicated chromosome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600" b="1" dirty="0">
                <a:latin typeface="Verdana" pitchFamily="34" charset="0"/>
              </a:rPr>
              <a:t>2 </a:t>
            </a:r>
            <a:r>
              <a:rPr lang="en-US" sz="2600" b="1" u="sng" dirty="0">
                <a:solidFill>
                  <a:srgbClr val="CC0000"/>
                </a:solidFill>
                <a:latin typeface="Verdana" pitchFamily="34" charset="0"/>
              </a:rPr>
              <a:t>sister chromatids</a:t>
            </a:r>
            <a:endParaRPr lang="en-US" sz="2600" b="1" dirty="0">
              <a:latin typeface="Verdan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600" b="1" dirty="0">
                <a:latin typeface="Verdana" pitchFamily="34" charset="0"/>
              </a:rPr>
              <a:t>narrow at </a:t>
            </a:r>
            <a:r>
              <a:rPr lang="en-US" sz="2600" b="1" u="sng" dirty="0">
                <a:solidFill>
                  <a:srgbClr val="CC0000"/>
                </a:solidFill>
                <a:latin typeface="Verdana" pitchFamily="34" charset="0"/>
              </a:rPr>
              <a:t>centromeres</a:t>
            </a:r>
            <a:endParaRPr lang="en-US" sz="2600" b="1" dirty="0">
              <a:latin typeface="Verdan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600" b="1" dirty="0">
                <a:latin typeface="Verdana" pitchFamily="34" charset="0"/>
              </a:rPr>
              <a:t>contain identical </a:t>
            </a:r>
            <a:br>
              <a:rPr lang="en-US" sz="2600" b="1" dirty="0">
                <a:latin typeface="Verdana" pitchFamily="34" charset="0"/>
              </a:rPr>
            </a:br>
            <a:r>
              <a:rPr lang="en-US" sz="2600" b="1" dirty="0">
                <a:latin typeface="Verdana" pitchFamily="34" charset="0"/>
              </a:rPr>
              <a:t>copies of original DNA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2925" y="4267200"/>
            <a:ext cx="2709863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8229600" cy="731838"/>
          </a:xfrm>
        </p:spPr>
        <p:txBody>
          <a:bodyPr/>
          <a:lstStyle/>
          <a:p>
            <a:r>
              <a:rPr lang="en-US" dirty="0" smtClean="0"/>
              <a:t>Prophase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4572000" cy="4800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 smtClean="0"/>
              <a:t>Chromosomes become visible due to </a:t>
            </a:r>
            <a:r>
              <a:rPr lang="en-US" sz="2800" i="1" u="sng" dirty="0" smtClean="0">
                <a:solidFill>
                  <a:schemeClr val="tx1"/>
                </a:solidFill>
              </a:rPr>
              <a:t>supercoiling</a:t>
            </a:r>
          </a:p>
          <a:p>
            <a:pPr>
              <a:lnSpc>
                <a:spcPct val="70000"/>
              </a:lnSpc>
            </a:pPr>
            <a:r>
              <a:rPr lang="en-US" sz="2800" b="1" u="sng" dirty="0" smtClean="0">
                <a:solidFill>
                  <a:schemeClr val="tx1"/>
                </a:solidFill>
              </a:rPr>
              <a:t>Centrioles</a:t>
            </a:r>
            <a:r>
              <a:rPr lang="en-US" sz="2800" dirty="0" smtClean="0"/>
              <a:t> move to opposite poles</a:t>
            </a: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Spindle</a:t>
            </a:r>
            <a:r>
              <a:rPr lang="en-US" sz="2800" dirty="0" smtClean="0"/>
              <a:t> forms from centriole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Nucleolus becomes invisible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Nuclear membrane breaks down – </a:t>
            </a:r>
            <a:r>
              <a:rPr lang="en-US" i="1" dirty="0" smtClean="0">
                <a:solidFill>
                  <a:schemeClr val="tx1"/>
                </a:solidFill>
              </a:rPr>
              <a:t>why?</a:t>
            </a:r>
          </a:p>
        </p:txBody>
      </p:sp>
      <p:pic>
        <p:nvPicPr>
          <p:cNvPr id="3072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4367" y="3581400"/>
            <a:ext cx="1905266" cy="2800741"/>
          </a:xfrm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 t="38586" r="6738"/>
          <a:stretch>
            <a:fillRect/>
          </a:stretch>
        </p:blipFill>
        <p:spPr bwMode="auto">
          <a:xfrm>
            <a:off x="5638800" y="653125"/>
            <a:ext cx="213518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0450"/>
            <a:ext cx="7772400" cy="762000"/>
          </a:xfrm>
        </p:spPr>
        <p:txBody>
          <a:bodyPr/>
          <a:lstStyle/>
          <a:p>
            <a:r>
              <a:rPr lang="en-US" dirty="0" smtClean="0"/>
              <a:t>Transition to Metaphase  </a:t>
            </a:r>
          </a:p>
        </p:txBody>
      </p:sp>
      <p:sp>
        <p:nvSpPr>
          <p:cNvPr id="4075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65163" y="1981200"/>
            <a:ext cx="5126037" cy="4191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Prometaphase</a:t>
            </a:r>
            <a:endParaRPr lang="en-US" sz="2800" u="sng" dirty="0" smtClean="0">
              <a:solidFill>
                <a:srgbClr val="CC0000"/>
              </a:solidFill>
            </a:endParaRPr>
          </a:p>
          <a:p>
            <a:pPr marL="749300" lvl="1" indent="-292100"/>
            <a:r>
              <a:rPr lang="en-US" sz="2600" dirty="0" smtClean="0">
                <a:solidFill>
                  <a:schemeClr val="tx1"/>
                </a:solidFill>
              </a:rPr>
              <a:t>spindle fibers attach to centromeres of sister chromatids</a:t>
            </a:r>
          </a:p>
          <a:p>
            <a:pPr marL="1147763" lvl="2" indent="-231775"/>
            <a:r>
              <a:rPr lang="en-US" dirty="0" smtClean="0">
                <a:solidFill>
                  <a:schemeClr val="tx1"/>
                </a:solidFill>
              </a:rPr>
              <a:t>creating </a:t>
            </a:r>
            <a:r>
              <a:rPr lang="en-US" b="1" dirty="0" smtClean="0">
                <a:solidFill>
                  <a:srgbClr val="FF0066"/>
                </a:solidFill>
              </a:rPr>
              <a:t>kinetochores</a:t>
            </a:r>
          </a:p>
          <a:p>
            <a:pPr marL="749300" lvl="1" indent="-292100"/>
            <a:r>
              <a:rPr lang="en-US" sz="2600" dirty="0" smtClean="0">
                <a:solidFill>
                  <a:schemeClr val="tx1"/>
                </a:solidFill>
              </a:rPr>
              <a:t>chromosomes begin moving to the middle </a:t>
            </a:r>
          </a:p>
        </p:txBody>
      </p:sp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75" y="1752600"/>
            <a:ext cx="32988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5438" y="3520476"/>
            <a:ext cx="2976562" cy="303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7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7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8229600" cy="685800"/>
          </a:xfrm>
        </p:spPr>
        <p:txBody>
          <a:bodyPr/>
          <a:lstStyle/>
          <a:p>
            <a:r>
              <a:rPr lang="en-US" dirty="0" smtClean="0"/>
              <a:t>Metaphase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4038600" cy="4525963"/>
          </a:xfrm>
        </p:spPr>
        <p:txBody>
          <a:bodyPr/>
          <a:lstStyle/>
          <a:p>
            <a:r>
              <a:rPr lang="en-US" sz="2600" dirty="0" smtClean="0"/>
              <a:t>Chromosomes move to the equator of the cell</a:t>
            </a:r>
          </a:p>
          <a:p>
            <a:r>
              <a:rPr lang="en-US" sz="2800" dirty="0" smtClean="0"/>
              <a:t>Helps to ensure chromosomes separate properly</a:t>
            </a:r>
          </a:p>
          <a:p>
            <a:pPr lvl="2"/>
            <a:r>
              <a:rPr lang="en-US" sz="2200" dirty="0" smtClean="0"/>
              <a:t>so each new nucleus receives only 1 copy of each chromosome</a:t>
            </a:r>
          </a:p>
          <a:p>
            <a:pPr lvl="1"/>
            <a:endParaRPr lang="en-US" sz="2400" dirty="0" smtClean="0"/>
          </a:p>
        </p:txBody>
      </p:sp>
      <p:pic>
        <p:nvPicPr>
          <p:cNvPr id="3379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6547" y="3039372"/>
            <a:ext cx="2161905" cy="1647619"/>
          </a:xfrm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 t="37390" r="63734" b="4015"/>
          <a:stretch>
            <a:fillRect/>
          </a:stretch>
        </p:blipFill>
        <p:spPr bwMode="auto">
          <a:xfrm>
            <a:off x="5486400" y="762000"/>
            <a:ext cx="22796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42262"/>
            <a:ext cx="8229600" cy="808038"/>
          </a:xfrm>
        </p:spPr>
        <p:txBody>
          <a:bodyPr/>
          <a:lstStyle/>
          <a:p>
            <a:r>
              <a:rPr lang="en-US" dirty="0" smtClean="0"/>
              <a:t>Anaphase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4724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Sister chromatids separate </a:t>
            </a:r>
            <a:r>
              <a:rPr lang="en-US" sz="2600" dirty="0" smtClean="0"/>
              <a:t>at kinetochores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move to opposite poles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pulled at centromeres by motor proteins “walking” along microtubules</a:t>
            </a:r>
          </a:p>
          <a:p>
            <a:pPr lvl="2">
              <a:lnSpc>
                <a:spcPct val="90000"/>
              </a:lnSpc>
            </a:pPr>
            <a:r>
              <a:rPr lang="en-US" sz="1900" dirty="0" smtClean="0"/>
              <a:t>increased production of </a:t>
            </a:r>
            <a:br>
              <a:rPr lang="en-US" sz="1900" dirty="0" smtClean="0"/>
            </a:br>
            <a:r>
              <a:rPr lang="en-US" sz="1900" b="1" dirty="0" smtClean="0">
                <a:solidFill>
                  <a:srgbClr val="FF0066"/>
                </a:solidFill>
              </a:rPr>
              <a:t>ATP</a:t>
            </a:r>
            <a:r>
              <a:rPr lang="en-US" sz="1900" dirty="0" smtClean="0"/>
              <a:t> by mitochondria to fuel this process</a:t>
            </a:r>
          </a:p>
        </p:txBody>
      </p:sp>
      <p:pic>
        <p:nvPicPr>
          <p:cNvPr id="3481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7709" y="3352800"/>
            <a:ext cx="1905266" cy="2781688"/>
          </a:xfrm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14400"/>
            <a:ext cx="196373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884238"/>
          </a:xfrm>
        </p:spPr>
        <p:txBody>
          <a:bodyPr/>
          <a:lstStyle/>
          <a:p>
            <a:r>
              <a:rPr lang="en-US" dirty="0" err="1" smtClean="0"/>
              <a:t>Telophase</a:t>
            </a:r>
            <a:endParaRPr lang="en-US" dirty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1818"/>
            <a:ext cx="4191000" cy="4221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Chromosomes arrive at the poles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Spindle disappears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Centrioles replicate (in animal cells, </a:t>
            </a:r>
            <a:r>
              <a:rPr lang="en-US" sz="2400" i="1" dirty="0" smtClean="0"/>
              <a:t>why not plants</a:t>
            </a:r>
            <a:r>
              <a:rPr lang="en-US" sz="2400" dirty="0" smtClean="0"/>
              <a:t>?)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Nuclear membrane reappears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Nucleolus becomes visible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Chromosomes become chromatin (uncoiling)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 b="4308"/>
          <a:stretch>
            <a:fillRect/>
          </a:stretch>
        </p:blipFill>
        <p:spPr bwMode="auto">
          <a:xfrm>
            <a:off x="4876800" y="3962400"/>
            <a:ext cx="38417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75" y="8382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ChangeArrowheads="1"/>
          </p:cNvSpPr>
          <p:nvPr/>
        </p:nvSpPr>
        <p:spPr bwMode="auto">
          <a:xfrm>
            <a:off x="5943600" y="4267200"/>
            <a:ext cx="3048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762000"/>
          </a:xfrm>
        </p:spPr>
        <p:txBody>
          <a:bodyPr/>
          <a:lstStyle/>
          <a:p>
            <a:r>
              <a:rPr lang="en-US" dirty="0" smtClean="0"/>
              <a:t>Cytokinesis</a:t>
            </a:r>
          </a:p>
        </p:txBody>
      </p:sp>
      <p:sp>
        <p:nvSpPr>
          <p:cNvPr id="42394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4114800" cy="4495800"/>
          </a:xfrm>
        </p:spPr>
        <p:txBody>
          <a:bodyPr/>
          <a:lstStyle/>
          <a:p>
            <a:r>
              <a:rPr lang="en-US" sz="3200" dirty="0" smtClean="0"/>
              <a:t>Animals</a:t>
            </a:r>
            <a:endParaRPr lang="en-US" dirty="0" smtClean="0"/>
          </a:p>
          <a:p>
            <a:pPr lvl="2"/>
            <a:r>
              <a:rPr lang="en-US" u="sng" dirty="0" smtClean="0">
                <a:solidFill>
                  <a:srgbClr val="CC0000"/>
                </a:solidFill>
              </a:rPr>
              <a:t>cleavage furrow</a:t>
            </a:r>
            <a:r>
              <a:rPr lang="en-US" dirty="0" smtClean="0"/>
              <a:t> forms</a:t>
            </a:r>
          </a:p>
          <a:p>
            <a:pPr lvl="2"/>
            <a:r>
              <a:rPr lang="en-US" dirty="0" smtClean="0"/>
              <a:t>splits cell in two</a:t>
            </a:r>
          </a:p>
          <a:p>
            <a:pPr lvl="2"/>
            <a:r>
              <a:rPr lang="en-US" dirty="0" smtClean="0"/>
              <a:t>like tightening a draw string</a:t>
            </a:r>
          </a:p>
          <a:p>
            <a:r>
              <a:rPr lang="en-US" sz="2800" dirty="0"/>
              <a:t>Plants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cell plate</a:t>
            </a:r>
            <a:r>
              <a:rPr lang="en-US" dirty="0"/>
              <a:t> forms</a:t>
            </a:r>
          </a:p>
          <a:p>
            <a:pPr lvl="2"/>
            <a:r>
              <a:rPr lang="en-US" dirty="0"/>
              <a:t>vesicles line up at equator and fuse</a:t>
            </a:r>
          </a:p>
          <a:p>
            <a:endParaRPr lang="en-US" dirty="0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479" y="381000"/>
            <a:ext cx="23008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 l="46800" r="2699" b="3711"/>
          <a:stretch>
            <a:fillRect/>
          </a:stretch>
        </p:blipFill>
        <p:spPr bwMode="auto">
          <a:xfrm>
            <a:off x="6799424" y="3505200"/>
            <a:ext cx="2320902" cy="32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3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3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3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3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19200"/>
            <a:ext cx="4572000" cy="609600"/>
          </a:xfrm>
        </p:spPr>
        <p:txBody>
          <a:bodyPr anchor="t"/>
          <a:lstStyle/>
          <a:p>
            <a:r>
              <a:rPr lang="en-US" dirty="0" smtClean="0"/>
              <a:t>Evolution of mitosis</a:t>
            </a:r>
          </a:p>
        </p:txBody>
      </p:sp>
      <p:sp>
        <p:nvSpPr>
          <p:cNvPr id="5939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4114800" cy="4419600"/>
          </a:xfrm>
        </p:spPr>
        <p:txBody>
          <a:bodyPr/>
          <a:lstStyle/>
          <a:p>
            <a:pPr indent="-342900"/>
            <a:r>
              <a:rPr lang="en-US" dirty="0" smtClean="0"/>
              <a:t>Mitosis in eukaryotes </a:t>
            </a:r>
            <a:br>
              <a:rPr lang="en-US" dirty="0" smtClean="0"/>
            </a:br>
            <a:r>
              <a:rPr lang="en-US" dirty="0" smtClean="0"/>
              <a:t>likely evolved from </a:t>
            </a:r>
            <a:r>
              <a:rPr lang="en-US" u="sng" dirty="0" smtClean="0">
                <a:solidFill>
                  <a:srgbClr val="CC0000"/>
                </a:solidFill>
              </a:rPr>
              <a:t>binary fission</a:t>
            </a:r>
            <a:r>
              <a:rPr lang="en-US" dirty="0" smtClean="0"/>
              <a:t> in bacteria</a:t>
            </a:r>
          </a:p>
          <a:p>
            <a:pPr marL="742950" lvl="1" indent="-285750"/>
            <a:r>
              <a:rPr lang="en-US" dirty="0" smtClean="0"/>
              <a:t>single circular chromosome</a:t>
            </a:r>
          </a:p>
          <a:p>
            <a:pPr marL="742950" lvl="1" indent="-285750"/>
            <a:r>
              <a:rPr lang="en-US" dirty="0" smtClean="0"/>
              <a:t>no membrane-bound organelles</a:t>
            </a:r>
          </a:p>
        </p:txBody>
      </p:sp>
      <p:pic>
        <p:nvPicPr>
          <p:cNvPr id="59396" name="Picture 1"/>
          <p:cNvPicPr>
            <a:picLocks noChangeAspect="1"/>
          </p:cNvPicPr>
          <p:nvPr/>
        </p:nvPicPr>
        <p:blipFill>
          <a:blip r:embed="rId3"/>
          <a:srcRect r="24821"/>
          <a:stretch>
            <a:fillRect/>
          </a:stretch>
        </p:blipFill>
        <p:spPr bwMode="auto">
          <a:xfrm>
            <a:off x="5345113" y="434975"/>
            <a:ext cx="3635375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024688" cy="838200"/>
          </a:xfrm>
        </p:spPr>
        <p:txBody>
          <a:bodyPr/>
          <a:lstStyle/>
          <a:p>
            <a:r>
              <a:rPr lang="en-US" sz="4000" dirty="0" smtClean="0"/>
              <a:t>Uses of Mitosis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134225" cy="4343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Growth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Organisms grow by increasing number of cells, not cell size</a:t>
            </a:r>
          </a:p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Tissue Repair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Wounds close by creating cells identical to those that were lost or injured</a:t>
            </a:r>
          </a:p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008000"/>
                </a:solidFill>
              </a:rPr>
              <a:t>Embryonic Growth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Increasing cell number</a:t>
            </a:r>
          </a:p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6600CC"/>
                </a:solidFill>
              </a:rPr>
              <a:t>Asexual Reproduction (Binary Fission)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Creating whole new organisms only through mitosis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024688" cy="1143000"/>
          </a:xfrm>
        </p:spPr>
        <p:txBody>
          <a:bodyPr/>
          <a:lstStyle/>
          <a:p>
            <a:r>
              <a:rPr lang="en-US" dirty="0" smtClean="0"/>
              <a:t>Stages of the Cell Cycle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3505200"/>
            <a:ext cx="28369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73262"/>
            <a:ext cx="6853238" cy="4556126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Mitotic Phase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Refers to the process of nuclear division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Cytokinesis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The actual physical division of the cell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Not included in the mitotic </a:t>
            </a:r>
            <a:r>
              <a:rPr lang="en-US" sz="2000" dirty="0" smtClean="0"/>
              <a:t>phase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Division of the cytoplasm and its contents</a:t>
            </a:r>
            <a:endParaRPr lang="en-US" sz="2000" dirty="0"/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Interphase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Stage G1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/>
              <a:t>Period of cell growth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/>
              <a:t>Cell increases number of organelles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Stage 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/>
              <a:t>DNA replication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Stage G2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/>
              <a:t>Preparation for mitosis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68363"/>
            <a:ext cx="586740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943600" y="4343400"/>
            <a:ext cx="2286000" cy="1490663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*Make sure you know what happens at each stage of Interphase!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Cell cycle</a:t>
            </a:r>
          </a:p>
        </p:txBody>
      </p:sp>
      <p:pic>
        <p:nvPicPr>
          <p:cNvPr id="55299" name="Picture 3" descr="cell cycle"/>
          <p:cNvPicPr>
            <a:picLocks noChangeAspect="1" noChangeArrowheads="1"/>
          </p:cNvPicPr>
          <p:nvPr/>
        </p:nvPicPr>
        <p:blipFill>
          <a:blip r:embed="rId5"/>
          <a:srcRect r="1735"/>
          <a:stretch>
            <a:fillRect/>
          </a:stretch>
        </p:blipFill>
        <p:spPr bwMode="auto">
          <a:xfrm>
            <a:off x="5176838" y="304800"/>
            <a:ext cx="39370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5257800" cy="762000"/>
          </a:xfrm>
        </p:spPr>
        <p:txBody>
          <a:bodyPr/>
          <a:lstStyle/>
          <a:p>
            <a:r>
              <a:rPr lang="en-US"/>
              <a:t>Cell has a “life cycle”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900238" y="2128838"/>
            <a:ext cx="2771775" cy="771525"/>
          </a:xfrm>
          <a:prstGeom prst="rect">
            <a:avLst/>
          </a:prstGeom>
          <a:solidFill>
            <a:schemeClr val="bg2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cell is formed from 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a mitotic division</a:t>
            </a:r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309563" y="3429000"/>
            <a:ext cx="3003550" cy="771525"/>
          </a:xfrm>
          <a:prstGeom prst="rect">
            <a:avLst/>
          </a:prstGeom>
          <a:solidFill>
            <a:srgbClr val="CCFF66"/>
          </a:solidFill>
          <a:ln w="9525">
            <a:solidFill>
              <a:srgbClr val="007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cell grows &amp; matures</a:t>
            </a:r>
          </a:p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to divide again</a:t>
            </a:r>
          </a:p>
        </p:txBody>
      </p:sp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4432300" y="3429000"/>
            <a:ext cx="3081338" cy="771525"/>
          </a:xfrm>
          <a:prstGeom prst="rect">
            <a:avLst/>
          </a:prstGeom>
          <a:solidFill>
            <a:srgbClr val="FF66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cell grows &amp; matures 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 to never divide again</a:t>
            </a:r>
          </a:p>
        </p:txBody>
      </p:sp>
      <p:sp>
        <p:nvSpPr>
          <p:cNvPr id="389131" name="Rectangle 11"/>
          <p:cNvSpPr>
            <a:spLocks noChangeArrowheads="1"/>
          </p:cNvSpPr>
          <p:nvPr/>
        </p:nvSpPr>
        <p:spPr bwMode="auto">
          <a:xfrm>
            <a:off x="946150" y="4667250"/>
            <a:ext cx="1725613" cy="436563"/>
          </a:xfrm>
          <a:prstGeom prst="rect">
            <a:avLst/>
          </a:prstGeom>
          <a:solidFill>
            <a:srgbClr val="CCFF66"/>
          </a:solidFill>
          <a:ln w="9525">
            <a:solidFill>
              <a:srgbClr val="007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G</a:t>
            </a:r>
            <a:r>
              <a:rPr lang="en-US" sz="2200" b="1" baseline="-25000">
                <a:solidFill>
                  <a:srgbClr val="0F116A"/>
                </a:solidFill>
              </a:rPr>
              <a:t>1</a:t>
            </a:r>
            <a:r>
              <a:rPr lang="en-US" sz="2200" b="1">
                <a:solidFill>
                  <a:srgbClr val="0F116A"/>
                </a:solidFill>
              </a:rPr>
              <a:t>, S, G</a:t>
            </a:r>
            <a:r>
              <a:rPr lang="en-US" sz="2200" b="1" baseline="-25000">
                <a:solidFill>
                  <a:srgbClr val="0F116A"/>
                </a:solidFill>
              </a:rPr>
              <a:t>2</a:t>
            </a:r>
            <a:r>
              <a:rPr lang="en-US" sz="2200" b="1">
                <a:solidFill>
                  <a:srgbClr val="0F116A"/>
                </a:solidFill>
              </a:rPr>
              <a:t>, M</a:t>
            </a:r>
          </a:p>
        </p:txBody>
      </p:sp>
      <p:sp>
        <p:nvSpPr>
          <p:cNvPr id="389132" name="Rectangle 12"/>
          <p:cNvSpPr>
            <a:spLocks noChangeArrowheads="1"/>
          </p:cNvSpPr>
          <p:nvPr/>
        </p:nvSpPr>
        <p:spPr bwMode="auto">
          <a:xfrm>
            <a:off x="5419725" y="4667250"/>
            <a:ext cx="1116013" cy="436563"/>
          </a:xfrm>
          <a:prstGeom prst="rect">
            <a:avLst/>
          </a:prstGeom>
          <a:solidFill>
            <a:srgbClr val="FF66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G</a:t>
            </a:r>
            <a:r>
              <a:rPr lang="en-US" sz="2200" b="1" baseline="-25000">
                <a:solidFill>
                  <a:srgbClr val="0F116A"/>
                </a:solidFill>
              </a:rPr>
              <a:t>1</a:t>
            </a:r>
            <a:r>
              <a:rPr lang="en-US" sz="2200" b="1">
                <a:solidFill>
                  <a:srgbClr val="0F116A"/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rgbClr val="0F116A"/>
                </a:solidFill>
              </a:rPr>
              <a:t>G</a:t>
            </a:r>
            <a:r>
              <a:rPr lang="en-US" sz="2200" b="1" baseline="-25000">
                <a:solidFill>
                  <a:srgbClr val="0F116A"/>
                </a:solidFill>
              </a:rPr>
              <a:t>0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389133" name="Rectangle 13"/>
          <p:cNvSpPr>
            <a:spLocks noChangeArrowheads="1"/>
          </p:cNvSpPr>
          <p:nvPr/>
        </p:nvSpPr>
        <p:spPr bwMode="auto">
          <a:xfrm>
            <a:off x="719138" y="5608638"/>
            <a:ext cx="2181225" cy="1106487"/>
          </a:xfrm>
          <a:prstGeom prst="rect">
            <a:avLst/>
          </a:prstGeom>
          <a:solidFill>
            <a:srgbClr val="CCFF66"/>
          </a:solidFill>
          <a:ln w="9525">
            <a:solidFill>
              <a:srgbClr val="007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epithelial cells,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blood cells,</a:t>
            </a:r>
          </a:p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stem cells</a:t>
            </a:r>
          </a:p>
        </p:txBody>
      </p:sp>
      <p:sp>
        <p:nvSpPr>
          <p:cNvPr id="389134" name="Rectangle 14"/>
          <p:cNvSpPr>
            <a:spLocks noChangeArrowheads="1"/>
          </p:cNvSpPr>
          <p:nvPr/>
        </p:nvSpPr>
        <p:spPr bwMode="auto">
          <a:xfrm>
            <a:off x="4697413" y="5608638"/>
            <a:ext cx="2554287" cy="771525"/>
          </a:xfrm>
          <a:prstGeom prst="rect">
            <a:avLst/>
          </a:prstGeom>
          <a:solidFill>
            <a:srgbClr val="FF66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brain / nerve cells</a:t>
            </a:r>
          </a:p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muscle cells</a:t>
            </a:r>
          </a:p>
        </p:txBody>
      </p:sp>
      <p:sp>
        <p:nvSpPr>
          <p:cNvPr id="389135" name="Rectangle 15"/>
          <p:cNvSpPr>
            <a:spLocks noChangeArrowheads="1"/>
          </p:cNvSpPr>
          <p:nvPr/>
        </p:nvSpPr>
        <p:spPr bwMode="auto">
          <a:xfrm>
            <a:off x="3425825" y="4667250"/>
            <a:ext cx="1466850" cy="436563"/>
          </a:xfrm>
          <a:prstGeom prst="rect">
            <a:avLst/>
          </a:prstGeom>
          <a:solidFill>
            <a:srgbClr val="FFEA18"/>
          </a:solidFill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>
                <a:solidFill>
                  <a:srgbClr val="0F116A"/>
                </a:solidFill>
              </a:rPr>
              <a:t>liver cells</a:t>
            </a:r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 flipH="1">
            <a:off x="1981200" y="2971800"/>
            <a:ext cx="1143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3733800" y="2971800"/>
            <a:ext cx="1143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39" name="AutoShape 19"/>
          <p:cNvSpPr>
            <a:spLocks noChangeArrowheads="1"/>
          </p:cNvSpPr>
          <p:nvPr/>
        </p:nvSpPr>
        <p:spPr bwMode="auto">
          <a:xfrm rot="5400000">
            <a:off x="1655763" y="4133850"/>
            <a:ext cx="304800" cy="609600"/>
          </a:xfrm>
          <a:custGeom>
            <a:avLst/>
            <a:gdLst>
              <a:gd name="T0" fmla="*/ 45519622 w 21600"/>
              <a:gd name="T1" fmla="*/ 0 h 21600"/>
              <a:gd name="T2" fmla="*/ 0 w 21600"/>
              <a:gd name="T3" fmla="*/ 242771337 h 21600"/>
              <a:gd name="T4" fmla="*/ 45519622 w 21600"/>
              <a:gd name="T5" fmla="*/ 485542646 h 21600"/>
              <a:gd name="T6" fmla="*/ 60692834 w 21600"/>
              <a:gd name="T7" fmla="*/ 24277133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0" name="AutoShape 20"/>
          <p:cNvSpPr>
            <a:spLocks noChangeArrowheads="1"/>
          </p:cNvSpPr>
          <p:nvPr/>
        </p:nvSpPr>
        <p:spPr bwMode="auto">
          <a:xfrm rot="5400000">
            <a:off x="1655763" y="5056188"/>
            <a:ext cx="304800" cy="609600"/>
          </a:xfrm>
          <a:custGeom>
            <a:avLst/>
            <a:gdLst>
              <a:gd name="T0" fmla="*/ 45519622 w 21600"/>
              <a:gd name="T1" fmla="*/ 0 h 21600"/>
              <a:gd name="T2" fmla="*/ 0 w 21600"/>
              <a:gd name="T3" fmla="*/ 242771337 h 21600"/>
              <a:gd name="T4" fmla="*/ 45519622 w 21600"/>
              <a:gd name="T5" fmla="*/ 485542646 h 21600"/>
              <a:gd name="T6" fmla="*/ 60692834 w 21600"/>
              <a:gd name="T7" fmla="*/ 24277133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1" name="AutoShape 21"/>
          <p:cNvSpPr>
            <a:spLocks noChangeArrowheads="1"/>
          </p:cNvSpPr>
          <p:nvPr/>
        </p:nvSpPr>
        <p:spPr bwMode="auto">
          <a:xfrm rot="5400000">
            <a:off x="5821363" y="4133850"/>
            <a:ext cx="304800" cy="609600"/>
          </a:xfrm>
          <a:custGeom>
            <a:avLst/>
            <a:gdLst>
              <a:gd name="T0" fmla="*/ 45519622 w 21600"/>
              <a:gd name="T1" fmla="*/ 0 h 21600"/>
              <a:gd name="T2" fmla="*/ 0 w 21600"/>
              <a:gd name="T3" fmla="*/ 242771337 h 21600"/>
              <a:gd name="T4" fmla="*/ 45519622 w 21600"/>
              <a:gd name="T5" fmla="*/ 485542646 h 21600"/>
              <a:gd name="T6" fmla="*/ 60692834 w 21600"/>
              <a:gd name="T7" fmla="*/ 24277133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2" name="AutoShape 22"/>
          <p:cNvSpPr>
            <a:spLocks noChangeArrowheads="1"/>
          </p:cNvSpPr>
          <p:nvPr/>
        </p:nvSpPr>
        <p:spPr bwMode="auto">
          <a:xfrm rot="5400000">
            <a:off x="5821363" y="5056188"/>
            <a:ext cx="304800" cy="609600"/>
          </a:xfrm>
          <a:custGeom>
            <a:avLst/>
            <a:gdLst>
              <a:gd name="T0" fmla="*/ 45519622 w 21600"/>
              <a:gd name="T1" fmla="*/ 0 h 21600"/>
              <a:gd name="T2" fmla="*/ 0 w 21600"/>
              <a:gd name="T3" fmla="*/ 242771337 h 21600"/>
              <a:gd name="T4" fmla="*/ 45519622 w 21600"/>
              <a:gd name="T5" fmla="*/ 485542646 h 21600"/>
              <a:gd name="T6" fmla="*/ 60692834 w 21600"/>
              <a:gd name="T7" fmla="*/ 24277133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3" name="AutoShape 23"/>
          <p:cNvSpPr>
            <a:spLocks noChangeArrowheads="1"/>
          </p:cNvSpPr>
          <p:nvPr/>
        </p:nvSpPr>
        <p:spPr bwMode="auto">
          <a:xfrm rot="10800000">
            <a:off x="4965700" y="4656138"/>
            <a:ext cx="381000" cy="457200"/>
          </a:xfrm>
          <a:custGeom>
            <a:avLst/>
            <a:gdLst>
              <a:gd name="T0" fmla="*/ 88905521 w 21600"/>
              <a:gd name="T1" fmla="*/ 0 h 21600"/>
              <a:gd name="T2" fmla="*/ 0 w 21600"/>
              <a:gd name="T3" fmla="*/ 102419150 h 21600"/>
              <a:gd name="T4" fmla="*/ 88905521 w 21600"/>
              <a:gd name="T5" fmla="*/ 204838279 h 21600"/>
              <a:gd name="T6" fmla="*/ 118540671 w 21600"/>
              <a:gd name="T7" fmla="*/ 102419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89144" name="AutoShape 24"/>
          <p:cNvSpPr>
            <a:spLocks noChangeArrowheads="1"/>
          </p:cNvSpPr>
          <p:nvPr/>
        </p:nvSpPr>
        <p:spPr bwMode="auto">
          <a:xfrm rot="10800000">
            <a:off x="2743200" y="4656138"/>
            <a:ext cx="609600" cy="457200"/>
          </a:xfrm>
          <a:custGeom>
            <a:avLst/>
            <a:gdLst>
              <a:gd name="T0" fmla="*/ 364156950 w 21600"/>
              <a:gd name="T1" fmla="*/ 0 h 21600"/>
              <a:gd name="T2" fmla="*/ 0 w 21600"/>
              <a:gd name="T3" fmla="*/ 102419150 h 21600"/>
              <a:gd name="T4" fmla="*/ 364156950 w 21600"/>
              <a:gd name="T5" fmla="*/ 204838279 h 21600"/>
              <a:gd name="T6" fmla="*/ 485542646 w 21600"/>
              <a:gd name="T7" fmla="*/ 102419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7" grpId="0" animBg="1" autoUpdateAnimBg="0"/>
      <p:bldP spid="389129" grpId="0" animBg="1" autoUpdateAnimBg="0"/>
      <p:bldP spid="389131" grpId="0" animBg="1" autoUpdateAnimBg="0"/>
      <p:bldP spid="389132" grpId="0" animBg="1" autoUpdateAnimBg="0"/>
      <p:bldP spid="389133" grpId="0" animBg="1" autoUpdateAnimBg="0"/>
      <p:bldP spid="389134" grpId="0" animBg="1" autoUpdateAnimBg="0"/>
      <p:bldP spid="389135" grpId="0" animBg="1" autoUpdateAnimBg="0"/>
      <p:bldP spid="389136" grpId="0" animBg="1"/>
      <p:bldP spid="389137" grpId="0" animBg="1"/>
      <p:bldP spid="389139" grpId="0" animBg="1"/>
      <p:bldP spid="389140" grpId="0" animBg="1"/>
      <p:bldP spid="389141" grpId="0" animBg="1"/>
      <p:bldP spid="389142" grpId="0" animBg="1"/>
      <p:bldP spid="389143" grpId="0" animBg="1"/>
      <p:bldP spid="389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19400"/>
            <a:ext cx="39624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609600"/>
          </a:xfrm>
          <a:noFill/>
        </p:spPr>
        <p:txBody>
          <a:bodyPr/>
          <a:lstStyle/>
          <a:p>
            <a:r>
              <a:rPr lang="en-US" sz="3200"/>
              <a:t>Interphase </a:t>
            </a:r>
            <a:r>
              <a:rPr lang="en-US" sz="2000"/>
              <a:t>(</a:t>
            </a:r>
            <a:r>
              <a:rPr lang="en-US" sz="2000" i="1"/>
              <a:t>longest stage of cell’s life</a:t>
            </a:r>
            <a:r>
              <a:rPr lang="en-US" sz="2000"/>
              <a:t>)</a:t>
            </a:r>
          </a:p>
        </p:txBody>
      </p:sp>
      <p:sp>
        <p:nvSpPr>
          <p:cNvPr id="397316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7772400" cy="5257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Divided into 3 phases: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rgbClr val="CC0000"/>
                </a:solidFill>
              </a:rPr>
              <a:t>G</a:t>
            </a:r>
            <a:r>
              <a:rPr lang="en-US" sz="2600" baseline="-25000">
                <a:solidFill>
                  <a:srgbClr val="CC0000"/>
                </a:solidFill>
              </a:rPr>
              <a:t>1</a:t>
            </a:r>
            <a:r>
              <a:rPr lang="en-US" sz="2600">
                <a:solidFill>
                  <a:schemeClr val="tx2"/>
                </a:solidFill>
              </a:rPr>
              <a:t> </a:t>
            </a:r>
            <a:r>
              <a:rPr lang="en-US" sz="2600"/>
              <a:t>= 1</a:t>
            </a:r>
            <a:r>
              <a:rPr lang="en-US" sz="2600" baseline="30000"/>
              <a:t>st</a:t>
            </a:r>
            <a:r>
              <a:rPr lang="en-US" sz="2600"/>
              <a:t> </a:t>
            </a:r>
            <a:r>
              <a:rPr lang="en-US" sz="2600" u="sng">
                <a:solidFill>
                  <a:srgbClr val="CC0000"/>
                </a:solidFill>
              </a:rPr>
              <a:t>G</a:t>
            </a:r>
            <a:r>
              <a:rPr lang="en-US" sz="2600"/>
              <a:t>ap</a:t>
            </a:r>
          </a:p>
          <a:p>
            <a:pPr lvl="2">
              <a:lnSpc>
                <a:spcPct val="90000"/>
              </a:lnSpc>
            </a:pPr>
            <a:r>
              <a:rPr lang="en-US"/>
              <a:t>cell doing its “everyday job”</a:t>
            </a:r>
          </a:p>
          <a:p>
            <a:pPr lvl="2">
              <a:lnSpc>
                <a:spcPct val="90000"/>
              </a:lnSpc>
            </a:pPr>
            <a:r>
              <a:rPr lang="en-US"/>
              <a:t>cell grows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rgbClr val="CC0000"/>
                </a:solidFill>
              </a:rPr>
              <a:t>S</a:t>
            </a:r>
            <a:r>
              <a:rPr lang="en-US" sz="2600">
                <a:solidFill>
                  <a:schemeClr val="tx2"/>
                </a:solidFill>
              </a:rPr>
              <a:t> </a:t>
            </a:r>
            <a:r>
              <a:rPr lang="en-US" sz="2600"/>
              <a:t>= DNA </a:t>
            </a:r>
            <a:r>
              <a:rPr lang="en-US" sz="2600" u="sng">
                <a:solidFill>
                  <a:srgbClr val="CC0000"/>
                </a:solidFill>
              </a:rPr>
              <a:t>S</a:t>
            </a:r>
            <a:r>
              <a:rPr lang="en-US" sz="2600"/>
              <a:t>ynthesis</a:t>
            </a:r>
          </a:p>
          <a:p>
            <a:pPr lvl="2">
              <a:lnSpc>
                <a:spcPct val="90000"/>
              </a:lnSpc>
            </a:pPr>
            <a:r>
              <a:rPr lang="en-US"/>
              <a:t>copies chromosomes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rgbClr val="CC0000"/>
                </a:solidFill>
              </a:rPr>
              <a:t>G</a:t>
            </a:r>
            <a:r>
              <a:rPr lang="en-US" sz="2600" baseline="-25000">
                <a:solidFill>
                  <a:srgbClr val="CC0000"/>
                </a:solidFill>
              </a:rPr>
              <a:t>2</a:t>
            </a:r>
            <a:r>
              <a:rPr lang="en-US" sz="2600"/>
              <a:t> = 2</a:t>
            </a:r>
            <a:r>
              <a:rPr lang="en-US" sz="2600" baseline="30000"/>
              <a:t>nd</a:t>
            </a:r>
            <a:r>
              <a:rPr lang="en-US" sz="2600"/>
              <a:t> </a:t>
            </a:r>
            <a:r>
              <a:rPr lang="en-US" sz="2600" u="sng">
                <a:solidFill>
                  <a:srgbClr val="CC0000"/>
                </a:solidFill>
              </a:rPr>
              <a:t>G</a:t>
            </a:r>
            <a:r>
              <a:rPr lang="en-US" sz="2600"/>
              <a:t>ap</a:t>
            </a:r>
          </a:p>
          <a:p>
            <a:pPr lvl="2">
              <a:lnSpc>
                <a:spcPct val="90000"/>
              </a:lnSpc>
            </a:pPr>
            <a:r>
              <a:rPr lang="en-US"/>
              <a:t>prepares for division </a:t>
            </a:r>
          </a:p>
          <a:p>
            <a:pPr lvl="2">
              <a:lnSpc>
                <a:spcPct val="90000"/>
              </a:lnSpc>
            </a:pPr>
            <a:r>
              <a:rPr lang="en-US"/>
              <a:t>cell grows (more)</a:t>
            </a:r>
          </a:p>
          <a:p>
            <a:pPr lvl="2">
              <a:lnSpc>
                <a:spcPct val="90000"/>
              </a:lnSpc>
            </a:pPr>
            <a:r>
              <a:rPr lang="en-US"/>
              <a:t>produces organelles,</a:t>
            </a:r>
            <a:br>
              <a:rPr lang="en-US"/>
            </a:br>
            <a:r>
              <a:rPr lang="en-US"/>
              <a:t>proteins, membranes</a:t>
            </a:r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5815013" y="1374775"/>
            <a:ext cx="1706562" cy="1489075"/>
            <a:chOff x="3663" y="866"/>
            <a:chExt cx="1075" cy="938"/>
          </a:xfrm>
        </p:grpSpPr>
        <p:sp>
          <p:nvSpPr>
            <p:cNvPr id="57350" name="AutoShape 1030"/>
            <p:cNvSpPr>
              <a:spLocks noChangeArrowheads="1"/>
            </p:cNvSpPr>
            <p:nvPr/>
          </p:nvSpPr>
          <p:spPr bwMode="auto">
            <a:xfrm>
              <a:off x="3663" y="1059"/>
              <a:ext cx="745" cy="7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728" y="3044"/>
                  </a:moveTo>
                  <a:cubicBezTo>
                    <a:pt x="6472" y="3083"/>
                    <a:pt x="3044" y="6544"/>
                    <a:pt x="3044" y="10799"/>
                  </a:cubicBezTo>
                  <a:lnTo>
                    <a:pt x="0" y="10800"/>
                  </a:lnTo>
                  <a:cubicBezTo>
                    <a:pt x="0" y="4874"/>
                    <a:pt x="4774" y="55"/>
                    <a:pt x="10699" y="0"/>
                  </a:cubicBezTo>
                  <a:lnTo>
                    <a:pt x="10674" y="-2700"/>
                  </a:lnTo>
                  <a:lnTo>
                    <a:pt x="14935" y="1482"/>
                  </a:lnTo>
                  <a:lnTo>
                    <a:pt x="10753" y="5744"/>
                  </a:lnTo>
                  <a:lnTo>
                    <a:pt x="10728" y="3044"/>
                  </a:lnTo>
                  <a:close/>
                </a:path>
              </a:pathLst>
            </a:cu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Oval 1031"/>
            <p:cNvSpPr>
              <a:spLocks noChangeArrowheads="1"/>
            </p:cNvSpPr>
            <p:nvPr/>
          </p:nvSpPr>
          <p:spPr bwMode="auto">
            <a:xfrm>
              <a:off x="4255" y="866"/>
              <a:ext cx="483" cy="439"/>
            </a:xfrm>
            <a:prstGeom prst="ellipse">
              <a:avLst/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CC0000"/>
                  </a:solidFill>
                </a:rPr>
                <a:t>G</a:t>
              </a:r>
              <a:r>
                <a:rPr lang="en-US" sz="2800" b="1" baseline="-25000">
                  <a:solidFill>
                    <a:srgbClr val="CC0000"/>
                  </a:solidFill>
                </a:rPr>
                <a:t>0</a:t>
              </a:r>
            </a:p>
          </p:txBody>
        </p:sp>
      </p:grp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-50800" y="2571750"/>
            <a:ext cx="1831975" cy="1268413"/>
            <a:chOff x="0" y="1764"/>
            <a:chExt cx="1154" cy="799"/>
          </a:xfrm>
        </p:grpSpPr>
        <p:sp>
          <p:nvSpPr>
            <p:cNvPr id="57353" name="AutoShape 1033"/>
            <p:cNvSpPr>
              <a:spLocks noChangeArrowheads="1"/>
            </p:cNvSpPr>
            <p:nvPr/>
          </p:nvSpPr>
          <p:spPr bwMode="auto">
            <a:xfrm>
              <a:off x="16" y="1764"/>
              <a:ext cx="1138" cy="799"/>
            </a:xfrm>
            <a:prstGeom prst="irregularSeal2">
              <a:avLst/>
            </a:prstGeom>
            <a:solidFill>
              <a:srgbClr val="FFEA18"/>
            </a:solidFill>
            <a:ln w="28575">
              <a:solidFill>
                <a:srgbClr val="007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7354" name="Rectangle 1034"/>
            <p:cNvSpPr>
              <a:spLocks noChangeArrowheads="1"/>
            </p:cNvSpPr>
            <p:nvPr/>
          </p:nvSpPr>
          <p:spPr bwMode="auto">
            <a:xfrm rot="-1546959">
              <a:off x="0" y="2016"/>
              <a:ext cx="106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b="1">
                  <a:solidFill>
                    <a:srgbClr val="007300"/>
                  </a:solidFill>
                </a:rPr>
                <a:t>signal to divide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08869"/>
            <a:ext cx="7024688" cy="677862"/>
          </a:xfrm>
        </p:spPr>
        <p:txBody>
          <a:bodyPr/>
          <a:lstStyle/>
          <a:p>
            <a:r>
              <a:rPr lang="en-US" dirty="0" smtClean="0"/>
              <a:t>S-Phase of Interphase</a:t>
            </a:r>
          </a:p>
        </p:txBody>
      </p:sp>
      <p:sp>
        <p:nvSpPr>
          <p:cNvPr id="380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6823075" cy="5486400"/>
          </a:xfrm>
        </p:spPr>
        <p:txBody>
          <a:bodyPr/>
          <a:lstStyle/>
          <a:p>
            <a:pPr>
              <a:buClrTx/>
            </a:pPr>
            <a:r>
              <a:rPr lang="en-US" smtClean="0"/>
              <a:t>Dividing cell </a:t>
            </a:r>
            <a:r>
              <a:rPr lang="en-US" u="sng" smtClean="0">
                <a:solidFill>
                  <a:srgbClr val="CC0000"/>
                </a:solidFill>
              </a:rPr>
              <a:t>replicates DNA</a:t>
            </a:r>
            <a:endParaRPr lang="en-US" u="sng" smtClean="0"/>
          </a:p>
          <a:p>
            <a:pPr lvl="1">
              <a:buClrTx/>
            </a:pPr>
            <a:r>
              <a:rPr lang="en-US" smtClean="0"/>
              <a:t>must separate DNA copies correctly to 2 daughter cells</a:t>
            </a:r>
          </a:p>
          <a:p>
            <a:pPr lvl="2"/>
            <a:r>
              <a:rPr lang="en-US" smtClean="0"/>
              <a:t>human cell duplicates ~3 meters DNA </a:t>
            </a:r>
          </a:p>
          <a:p>
            <a:pPr lvl="2"/>
            <a:r>
              <a:rPr lang="en-US" smtClean="0"/>
              <a:t>each daughter cell gets complete </a:t>
            </a:r>
            <a:br>
              <a:rPr lang="en-US" smtClean="0"/>
            </a:br>
            <a:r>
              <a:rPr lang="en-US" smtClean="0"/>
              <a:t>identical copy</a:t>
            </a:r>
          </a:p>
          <a:p>
            <a:pPr lvl="2"/>
            <a:r>
              <a:rPr lang="en-US" smtClean="0"/>
              <a:t>error rate = ~1 per 100 million bases</a:t>
            </a:r>
          </a:p>
          <a:p>
            <a:pPr lvl="3"/>
            <a:r>
              <a:rPr lang="en-US" smtClean="0"/>
              <a:t>3 billion base pairs in mammalian </a:t>
            </a:r>
            <a:r>
              <a:rPr lang="en-US" u="sng" smtClean="0">
                <a:solidFill>
                  <a:srgbClr val="CC0000"/>
                </a:solidFill>
              </a:rPr>
              <a:t>genome</a:t>
            </a:r>
            <a:endParaRPr lang="en-US" smtClean="0"/>
          </a:p>
          <a:p>
            <a:pPr lvl="3"/>
            <a:r>
              <a:rPr lang="en-US" smtClean="0"/>
              <a:t>~30 errors per cell cycle</a:t>
            </a:r>
          </a:p>
          <a:p>
            <a:pPr lvl="4"/>
            <a:r>
              <a:rPr lang="en-US" smtClean="0"/>
              <a:t>mutations (to </a:t>
            </a:r>
            <a:r>
              <a:rPr lang="en-US" u="sng" smtClean="0">
                <a:solidFill>
                  <a:srgbClr val="CC0000"/>
                </a:solidFill>
              </a:rPr>
              <a:t>somatic cells</a:t>
            </a:r>
            <a:r>
              <a:rPr lang="en-US" smtClean="0"/>
              <a:t>)</a:t>
            </a:r>
          </a:p>
        </p:txBody>
      </p:sp>
      <p:pic>
        <p:nvPicPr>
          <p:cNvPr id="21506" name="Picture 4" descr="dna_is_copi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3" y="1447800"/>
            <a:ext cx="153035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new_genes_ar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1838" y="3886200"/>
            <a:ext cx="153035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785"/>
            <a:ext cx="7026275" cy="571500"/>
          </a:xfrm>
        </p:spPr>
        <p:txBody>
          <a:bodyPr/>
          <a:lstStyle/>
          <a:p>
            <a:r>
              <a:rPr lang="en-US" dirty="0" smtClean="0"/>
              <a:t>Organizing DNA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979613"/>
            <a:ext cx="5257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DNA is organized in </a:t>
            </a:r>
            <a:r>
              <a:rPr lang="en-US" sz="2000" u="sng" smtClean="0">
                <a:solidFill>
                  <a:srgbClr val="CC0000"/>
                </a:solidFill>
              </a:rPr>
              <a:t>chromosomes</a:t>
            </a:r>
            <a:endParaRPr lang="en-US" sz="2000" u="sng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double helix DNA molecule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wrapped around </a:t>
            </a:r>
            <a:r>
              <a:rPr lang="en-US" sz="2000" u="sng" smtClean="0">
                <a:solidFill>
                  <a:srgbClr val="CC0000"/>
                </a:solidFill>
              </a:rPr>
              <a:t>histone proteins</a:t>
            </a:r>
          </a:p>
          <a:p>
            <a:pPr marL="1085850" lvl="2">
              <a:lnSpc>
                <a:spcPct val="90000"/>
              </a:lnSpc>
            </a:pPr>
            <a:r>
              <a:rPr lang="en-US" i="1" smtClean="0"/>
              <a:t>like thread on spools</a:t>
            </a:r>
            <a:endParaRPr lang="en-US" i="1" u="sng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DNA-protein complex = </a:t>
            </a:r>
            <a:r>
              <a:rPr lang="en-US" sz="2000" u="sng" smtClean="0">
                <a:solidFill>
                  <a:srgbClr val="CC0000"/>
                </a:solidFill>
              </a:rPr>
              <a:t>chromatin</a:t>
            </a:r>
            <a:endParaRPr lang="en-US" sz="2000" smtClean="0"/>
          </a:p>
          <a:p>
            <a:pPr marL="1085850" lvl="2">
              <a:lnSpc>
                <a:spcPct val="90000"/>
              </a:lnSpc>
            </a:pPr>
            <a:r>
              <a:rPr lang="en-US" smtClean="0"/>
              <a:t>organized into long thin fiber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Condensed further during mitosis </a:t>
            </a:r>
            <a:r>
              <a:rPr lang="en-US" sz="2000" i="1" smtClean="0"/>
              <a:t>(prophase)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 l="27864" b="7201"/>
          <a:stretch>
            <a:fillRect/>
          </a:stretch>
        </p:blipFill>
        <p:spPr bwMode="auto">
          <a:xfrm>
            <a:off x="6019800" y="1524000"/>
            <a:ext cx="24034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5903913" y="1125538"/>
            <a:ext cx="2460625" cy="244475"/>
          </a:xfrm>
          <a:prstGeom prst="rect">
            <a:avLst/>
          </a:prstGeom>
          <a:solidFill>
            <a:srgbClr val="FF666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ACTGGTCAGGCAATGTC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33" name="Picture 9" descr="12-05-MitosisArtLeft-N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0" t="40074" r="4500" b="10686"/>
          <a:stretch>
            <a:fillRect/>
          </a:stretch>
        </p:blipFill>
        <p:spPr bwMode="auto">
          <a:xfrm>
            <a:off x="457200" y="4460875"/>
            <a:ext cx="5708650" cy="200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026275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Copying DNA &amp; packaging it…</a:t>
            </a:r>
          </a:p>
        </p:txBody>
      </p:sp>
      <p:sp>
        <p:nvSpPr>
          <p:cNvPr id="385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1133475"/>
          </a:xfrm>
        </p:spPr>
        <p:txBody>
          <a:bodyPr/>
          <a:lstStyle/>
          <a:p>
            <a:r>
              <a:rPr lang="en-US" sz="2600" dirty="0" smtClean="0"/>
              <a:t>After DNA duplication, chromatin </a:t>
            </a:r>
            <a:r>
              <a:rPr lang="en-US" sz="2600" u="sng" dirty="0" smtClean="0">
                <a:solidFill>
                  <a:srgbClr val="CC0000"/>
                </a:solidFill>
              </a:rPr>
              <a:t>condenses</a:t>
            </a:r>
            <a:endParaRPr lang="en-US" sz="2600" dirty="0" smtClean="0"/>
          </a:p>
          <a:p>
            <a:pPr lvl="1"/>
            <a:r>
              <a:rPr lang="en-US" sz="2400" dirty="0" smtClean="0"/>
              <a:t>coiling &amp; folding to make a smaller package</a:t>
            </a:r>
          </a:p>
        </p:txBody>
      </p:sp>
      <p:pic>
        <p:nvPicPr>
          <p:cNvPr id="25604" name="Picture 4" descr="12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819400"/>
            <a:ext cx="66643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 template2005">
  <a:themeElements>
    <a:clrScheme name="1_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1_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180</TotalTime>
  <Words>541</Words>
  <Application>Microsoft Macintosh PowerPoint</Application>
  <PresentationFormat>On-screen Show (4:3)</PresentationFormat>
  <Paragraphs>130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 template2005</vt:lpstr>
      <vt:lpstr> template2005</vt:lpstr>
      <vt:lpstr>Biology is the only subject in which multiplication is the same thing as division…</vt:lpstr>
      <vt:lpstr>Uses of Mitosis</vt:lpstr>
      <vt:lpstr>Stages of the Cell Cycle</vt:lpstr>
      <vt:lpstr>PowerPoint Presentation</vt:lpstr>
      <vt:lpstr>Cell cycle</vt:lpstr>
      <vt:lpstr>Interphase (longest stage of cell’s life)</vt:lpstr>
      <vt:lpstr>S-Phase of Interphase</vt:lpstr>
      <vt:lpstr>Organizing DNA</vt:lpstr>
      <vt:lpstr>Copying DNA &amp; packaging it…</vt:lpstr>
      <vt:lpstr>Mitotic Chromosome </vt:lpstr>
      <vt:lpstr>Prophase</vt:lpstr>
      <vt:lpstr>Transition to Metaphase  </vt:lpstr>
      <vt:lpstr>Metaphase</vt:lpstr>
      <vt:lpstr>Anaphase</vt:lpstr>
      <vt:lpstr>Telophase</vt:lpstr>
      <vt:lpstr>Cytokinesis</vt:lpstr>
      <vt:lpstr>Evolution of mitosis</vt:lpstr>
    </vt:vector>
  </TitlesOfParts>
  <Company>SVUSD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Beaman, Alissa - Mission Viejo High School</dc:creator>
  <cp:lastModifiedBy>Rebecca Wheatley</cp:lastModifiedBy>
  <cp:revision>18</cp:revision>
  <dcterms:created xsi:type="dcterms:W3CDTF">2011-10-13T17:17:05Z</dcterms:created>
  <dcterms:modified xsi:type="dcterms:W3CDTF">2016-03-21T23:49:30Z</dcterms:modified>
</cp:coreProperties>
</file>