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140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970465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2914648"/>
            <a:ext cx="9144000" cy="22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0" y="2914649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618313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2964777"/>
            <a:ext cx="7772400" cy="944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4225081"/>
            <a:ext cx="9144000" cy="91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4" name="Shape 34"/>
          <p:cNvCxnSpPr/>
          <p:nvPr/>
        </p:nvCxnSpPr>
        <p:spPr>
          <a:xfrm>
            <a:off x="0" y="4225081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" sz="13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85800" y="1618313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PHOTOSYNTHESIS AND PLANT HORMONES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85800" y="2964777"/>
            <a:ext cx="7772400" cy="94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Noncyclic Photophosphorylation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0094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Light reactions elevate electrons in 2 steps (PS II &amp; PS I)</a:t>
            </a:r>
          </a:p>
          <a:p>
            <a:pPr marL="914400" lvl="1" indent="-381000" rtl="0">
              <a:lnSpc>
                <a:spcPct val="11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400" b="1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PS II</a:t>
            </a:r>
            <a:r>
              <a:rPr lang="en"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generates energy as </a:t>
            </a:r>
            <a:r>
              <a:rPr lang="en" sz="2400" b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</a:p>
          <a:p>
            <a:pPr marL="914400" lvl="1" indent="-381000" rtl="0">
              <a:lnSpc>
                <a:spcPct val="11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400" b="1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PS I</a:t>
            </a:r>
            <a:r>
              <a:rPr lang="en"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4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generates reducing power as </a:t>
            </a:r>
            <a:r>
              <a:rPr lang="en" sz="2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NADPH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0448" y="1530262"/>
            <a:ext cx="2789349" cy="306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Cyclic Photophosphorylation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9307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9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If </a:t>
            </a:r>
            <a:r>
              <a:rPr lang="en" b="1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PS I</a:t>
            </a:r>
            <a:r>
              <a:rPr lang="en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can’t pass electron to NADP, it cycles back to </a:t>
            </a:r>
            <a:r>
              <a:rPr lang="en" b="1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PS II</a:t>
            </a:r>
            <a:r>
              <a:rPr lang="en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&amp; makes more </a:t>
            </a:r>
            <a:r>
              <a:rPr lang="en" b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r>
              <a:rPr lang="en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, but </a:t>
            </a:r>
            <a:r>
              <a:rPr lang="en" b="1" u="sng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n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NADPH</a:t>
            </a:r>
          </a:p>
          <a:p>
            <a:pPr marL="914400" lvl="1" indent="-381000" rtl="0">
              <a:lnSpc>
                <a:spcPct val="90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4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coordinates light reactions to Calvin cycle</a:t>
            </a:r>
          </a:p>
          <a:p>
            <a:pPr marL="914400" lvl="1" indent="-381000" rtl="0">
              <a:lnSpc>
                <a:spcPct val="90000"/>
              </a:lnSpc>
              <a:spcBef>
                <a:spcPts val="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4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Calvin cycle uses more ATP than NADPH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5223" y="1521149"/>
            <a:ext cx="3033850" cy="333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75" y="76200"/>
            <a:ext cx="855345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Light Reactions to Calvin Cycle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15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Calvin cycle</a:t>
            </a:r>
          </a:p>
          <a:p>
            <a:pPr marL="914400" lvl="1" indent="-4064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8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Chloroplast </a:t>
            </a:r>
            <a:r>
              <a:rPr lang="en" sz="2800" b="1" u="sng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stroma</a:t>
            </a:r>
          </a:p>
          <a:p>
            <a:pPr marL="914400" lvl="1" indent="-381000" rtl="0">
              <a:lnSpc>
                <a:spcPct val="115000"/>
              </a:lnSpc>
              <a:spcBef>
                <a:spcPts val="700"/>
              </a:spcBef>
              <a:buClr>
                <a:srgbClr val="0F116A"/>
              </a:buClr>
              <a:buSzPct val="80000"/>
              <a:buFont typeface="Courier New"/>
              <a:buChar char="o"/>
            </a:pPr>
            <a:r>
              <a:rPr lang="en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Need products of light reactions to drive synthesis reactions</a:t>
            </a:r>
          </a:p>
          <a:p>
            <a:pPr marL="1371600" lvl="2" indent="-406400" rtl="0">
              <a:lnSpc>
                <a:spcPct val="115000"/>
              </a:lnSpc>
              <a:spcBef>
                <a:spcPts val="700"/>
              </a:spcBef>
              <a:buClr>
                <a:srgbClr val="CC0000"/>
              </a:buClr>
              <a:buSzPct val="100000"/>
              <a:buFont typeface="Wingdings"/>
              <a:buChar char="§"/>
            </a:pPr>
            <a:r>
              <a:rPr lang="en" sz="2800" b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</a:p>
          <a:p>
            <a:pPr marL="1371600" lvl="2" indent="-406400" rtl="0">
              <a:lnSpc>
                <a:spcPct val="115000"/>
              </a:lnSpc>
              <a:spcBef>
                <a:spcPts val="700"/>
              </a:spcBef>
              <a:buClr>
                <a:srgbClr val="CC0000"/>
              </a:buClr>
              <a:buSzPct val="100000"/>
              <a:buFont typeface="Wingdings"/>
              <a:buChar char="§"/>
            </a:pPr>
            <a:r>
              <a:rPr lang="en" sz="2800" b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NADPH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7475" y="2786225"/>
            <a:ext cx="3255950" cy="213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Calvin Cycle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3425" y="1200150"/>
            <a:ext cx="5717175" cy="389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Factors that Affect Photosynthesis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937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Enzymes are responsible for several photosynthetic processes, therefore, </a:t>
            </a:r>
            <a:r>
              <a:rPr lang="en" sz="2600" b="1">
                <a:solidFill>
                  <a:srgbClr val="CB0C0E"/>
                </a:solidFill>
                <a:latin typeface="Arial"/>
                <a:ea typeface="Arial"/>
                <a:cs typeface="Arial"/>
                <a:sym typeface="Arial"/>
              </a:rPr>
              <a:t>temperature</a:t>
            </a:r>
            <a:r>
              <a:rPr lang="en" sz="26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" sz="2600" b="1">
                <a:solidFill>
                  <a:srgbClr val="CB0C0E"/>
                </a:solidFill>
                <a:latin typeface="Arial"/>
                <a:ea typeface="Arial"/>
                <a:cs typeface="Arial"/>
                <a:sym typeface="Arial"/>
              </a:rPr>
              <a:t>pH</a:t>
            </a:r>
            <a:r>
              <a:rPr lang="en" sz="26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can affect the rate of photosynthesis.</a:t>
            </a:r>
          </a:p>
          <a:p>
            <a:pPr marL="457200" lvl="0" indent="-3937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6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The amount and type of </a:t>
            </a:r>
            <a:r>
              <a:rPr lang="en" sz="2600" b="1">
                <a:solidFill>
                  <a:srgbClr val="CB0C0E"/>
                </a:solidFill>
                <a:latin typeface="Arial"/>
                <a:ea typeface="Arial"/>
                <a:cs typeface="Arial"/>
                <a:sym typeface="Arial"/>
              </a:rPr>
              <a:t>light </a:t>
            </a:r>
            <a:r>
              <a:rPr lang="en" sz="26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can affect the rate.</a:t>
            </a:r>
          </a:p>
          <a:p>
            <a:pPr marL="457200" lvl="0" indent="-4191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15384"/>
              <a:buFont typeface="Arial"/>
              <a:buChar char="●"/>
            </a:pPr>
            <a:r>
              <a:rPr lang="en" sz="26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A shortage of any of the reactants,</a:t>
            </a:r>
            <a:r>
              <a:rPr lang="en" sz="2600" b="1">
                <a:solidFill>
                  <a:srgbClr val="CB0C0E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" sz="1700" b="1">
                <a:solidFill>
                  <a:srgbClr val="CB0C0E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6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and/or </a:t>
            </a:r>
            <a:r>
              <a:rPr lang="en" sz="2600" b="1">
                <a:solidFill>
                  <a:srgbClr val="CB0C0E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" sz="1700" b="1">
                <a:solidFill>
                  <a:srgbClr val="CB0C0E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600" b="1">
                <a:solidFill>
                  <a:srgbClr val="CB0C0E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" sz="26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, can affect the rate.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1000" y="4121800"/>
            <a:ext cx="2707500" cy="953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Alternative Mechanisms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148450" y="1200150"/>
            <a:ext cx="8776200" cy="3725699"/>
          </a:xfrm>
          <a:prstGeom prst="rect">
            <a:avLst/>
          </a:prstGeom>
          <a:solidFill>
            <a:srgbClr val="4A86E8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rgbClr val="FFFF00"/>
              </a:buClr>
              <a:buSzPct val="100000"/>
              <a:buFont typeface="Arial"/>
              <a:buChar char="●"/>
            </a:pPr>
            <a:r>
              <a:rPr lang="en" sz="2200" u="sng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Photorespiration</a:t>
            </a: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200">
                <a:solidFill>
                  <a:srgbClr val="72A376"/>
                </a:solidFill>
                <a:latin typeface="Arial"/>
                <a:ea typeface="Arial"/>
                <a:cs typeface="Arial"/>
                <a:sym typeface="Arial"/>
              </a:rPr>
              <a:t>	</a:t>
            </a:r>
            <a:r>
              <a:rPr lang="en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Metabolic pathway which:</a:t>
            </a:r>
          </a:p>
          <a:p>
            <a:pPr marL="1371600" lvl="2" indent="-368300" rtl="0">
              <a:lnSpc>
                <a:spcPct val="115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Uses O</a:t>
            </a:r>
            <a:r>
              <a:rPr lang="en" sz="2200" baseline="-2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&amp; produces CO</a:t>
            </a:r>
            <a:r>
              <a:rPr lang="en" sz="2200" baseline="-2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  <a:p>
            <a:pPr marL="1371600" lvl="2" indent="-368300" rtl="0">
              <a:lnSpc>
                <a:spcPct val="115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Uses ATP</a:t>
            </a:r>
          </a:p>
          <a:p>
            <a:pPr marL="1371600" lvl="2" indent="-368300" rtl="0">
              <a:lnSpc>
                <a:spcPct val="115000"/>
              </a:lnSpc>
              <a:spcBef>
                <a:spcPts val="400"/>
              </a:spcBef>
              <a:buClr>
                <a:srgbClr val="FFFFFF"/>
              </a:buClr>
              <a:buSzPct val="100000"/>
              <a:buFont typeface="Wingdings"/>
              <a:buChar char="§"/>
            </a:pPr>
            <a:r>
              <a:rPr lang="en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No sugar production (rubisco binds O</a:t>
            </a:r>
            <a:r>
              <a:rPr lang="en" sz="2200" baseline="-2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en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à breakdown of RuBP)</a:t>
            </a:r>
          </a:p>
          <a:p>
            <a:pPr marL="1371600" lvl="2" indent="-3683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 sz="2200">
                <a:solidFill>
                  <a:srgbClr val="72A376"/>
                </a:solidFill>
                <a:latin typeface="Arial"/>
                <a:ea typeface="Arial"/>
                <a:cs typeface="Arial"/>
                <a:sym typeface="Arial"/>
              </a:rPr>
              <a:t></a:t>
            </a:r>
            <a:r>
              <a:rPr lang="en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Occurs on hot, dry bright days when stomata close (conserve H</a:t>
            </a:r>
            <a:r>
              <a:rPr lang="en" sz="2200" baseline="-2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O)</a:t>
            </a:r>
          </a:p>
          <a:p>
            <a:pPr marL="1371600" lvl="2" indent="-3683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 sz="2200">
                <a:solidFill>
                  <a:srgbClr val="72A376"/>
                </a:solidFill>
                <a:latin typeface="Arial"/>
                <a:ea typeface="Arial"/>
                <a:cs typeface="Arial"/>
                <a:sym typeface="Arial"/>
              </a:rPr>
              <a:t></a:t>
            </a:r>
            <a:r>
              <a:rPr lang="en" sz="2200" b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Why?</a:t>
            </a:r>
            <a:r>
              <a:rPr lang="en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Early atmosphere: low O</a:t>
            </a:r>
            <a:r>
              <a:rPr lang="en" sz="2200" baseline="-2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, high CO</a:t>
            </a:r>
            <a:r>
              <a:rPr lang="en" sz="2200" baseline="-25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Evolutionary Adaptations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Problem with C</a:t>
            </a:r>
            <a:r>
              <a:rPr lang="en" sz="2400" b="1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" sz="2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Plants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" sz="24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fixed to 3-C compound in Calvin cycle</a:t>
            </a:r>
          </a:p>
          <a:p>
            <a:pPr marL="914400" lvl="1" indent="-381000" rtl="0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Ex. Rice, wheat, soybeans</a:t>
            </a:r>
          </a:p>
          <a:p>
            <a:pPr marL="914400" lvl="1" indent="-381000" rtl="0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Hot, dry days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partially close stomata, ↓CO</a:t>
            </a:r>
            <a:r>
              <a:rPr lang="en" sz="24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  <a:p>
            <a:pPr marL="914400" lvl="1" indent="-381000" rtl="0">
              <a:lnSpc>
                <a:spcPct val="115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400">
                <a:solidFill>
                  <a:srgbClr val="A8CDD7"/>
                </a:solidFill>
                <a:latin typeface="Arial"/>
                <a:ea typeface="Arial"/>
                <a:cs typeface="Arial"/>
                <a:sym typeface="Arial"/>
              </a:rPr>
              <a:t>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Photorespiration</a:t>
            </a:r>
          </a:p>
          <a:p>
            <a:pPr marL="914400" lvl="1" indent="-381000" rtl="0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↓ photosynthetic output (no sugars made)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275" y="3819075"/>
            <a:ext cx="1656550" cy="122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Shape 1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40700" y="3819075"/>
            <a:ext cx="1725625" cy="118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Shape 1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9200" y="3819074"/>
            <a:ext cx="1725625" cy="1229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Evolutionary Adaptations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en" sz="2200" b="1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en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Plants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914400" lvl="1" indent="-361950" rtl="0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" sz="21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fixed to 4-C compound</a:t>
            </a:r>
          </a:p>
          <a:p>
            <a:pPr marL="914400" lvl="1" indent="-361950" rtl="0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Ex. corn, sugarcane, grass</a:t>
            </a:r>
          </a:p>
          <a:p>
            <a:pPr marL="914400" lvl="1" indent="-361950" rtl="0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1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Hot, dry days</a:t>
            </a: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à stomata close</a:t>
            </a:r>
          </a:p>
          <a:p>
            <a:pPr marL="914400" lvl="1" indent="-361950" rtl="0">
              <a:lnSpc>
                <a:spcPct val="115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100">
                <a:solidFill>
                  <a:srgbClr val="A8CDD7"/>
                </a:solidFill>
                <a:latin typeface="Arial"/>
                <a:ea typeface="Arial"/>
                <a:cs typeface="Arial"/>
                <a:sym typeface="Arial"/>
              </a:rPr>
              <a:t></a:t>
            </a: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cell types = </a:t>
            </a:r>
            <a:r>
              <a:rPr lang="en" sz="2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mesophyll</a:t>
            </a: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lang="en" sz="2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bundle sheath </a:t>
            </a: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cells</a:t>
            </a:r>
          </a:p>
          <a:p>
            <a:pPr marL="1371600" lvl="2" indent="-361950" rtl="0">
              <a:lnSpc>
                <a:spcPct val="115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 sz="2100">
                <a:solidFill>
                  <a:srgbClr val="A8CDD7"/>
                </a:solidFill>
                <a:latin typeface="Arial"/>
                <a:ea typeface="Arial"/>
                <a:cs typeface="Arial"/>
                <a:sym typeface="Arial"/>
              </a:rPr>
              <a:t></a:t>
            </a:r>
            <a:r>
              <a:rPr lang="en" sz="21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mesophyll</a:t>
            </a: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: PEP carboxylase fixes CO</a:t>
            </a:r>
            <a:r>
              <a:rPr lang="en" sz="21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(4-C), pump CO</a:t>
            </a:r>
            <a:r>
              <a:rPr lang="en" sz="21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bundle sheath</a:t>
            </a:r>
          </a:p>
          <a:p>
            <a:pPr marL="1371600" lvl="2" indent="-361950" rtl="0">
              <a:lnSpc>
                <a:spcPct val="115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 sz="2100">
                <a:solidFill>
                  <a:srgbClr val="A8CDD7"/>
                </a:solidFill>
                <a:latin typeface="Arial"/>
                <a:ea typeface="Arial"/>
                <a:cs typeface="Arial"/>
                <a:sym typeface="Arial"/>
              </a:rPr>
              <a:t></a:t>
            </a:r>
            <a:r>
              <a:rPr lang="en" sz="21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bundle sheath</a:t>
            </a: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CO</a:t>
            </a:r>
            <a:r>
              <a:rPr lang="en" sz="21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used in Calvin cycle</a:t>
            </a:r>
          </a:p>
          <a:p>
            <a:pPr marL="914400" lvl="1" indent="-361950" rtl="0">
              <a:lnSpc>
                <a:spcPct val="115000"/>
              </a:lnSpc>
              <a:spcBef>
                <a:spcPts val="40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↓photorespiration, ↑sugar production</a:t>
            </a:r>
          </a:p>
          <a:p>
            <a:pPr marL="914400" lvl="1" indent="-361950" rtl="0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WHY?</a:t>
            </a:r>
            <a:r>
              <a:rPr lang="en" sz="2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Advantage in hot, sunny areas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60075" y="1200150"/>
            <a:ext cx="1960100" cy="156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Evolutionary Adaptations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5899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CAM Plants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914400" lvl="1" indent="-368300" rtl="0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200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Crassulacean acid metabolism (CAM)</a:t>
            </a:r>
          </a:p>
          <a:p>
            <a:pPr marL="1371600" lvl="2" indent="-368300" rtl="0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en" sz="2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NIGHT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stomata open à CO</a:t>
            </a:r>
            <a:r>
              <a:rPr lang="en" sz="22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enters à converts to organic acid, stored in mesophyll cells</a:t>
            </a:r>
          </a:p>
          <a:p>
            <a:pPr marL="1371600" lvl="2" indent="-368300" rtl="0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Wingdings"/>
              <a:buChar char="§"/>
            </a:pPr>
            <a:r>
              <a:rPr lang="en" sz="2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DAY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stomata closed à light reactions supply ATP, NADPH; CO</a:t>
            </a:r>
            <a:r>
              <a:rPr lang="en" sz="22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released from organic acids for Calvin cycle</a:t>
            </a:r>
          </a:p>
          <a:p>
            <a:pPr marL="914400" lvl="1" indent="-368300" rtl="0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Ex. cacti, pineapples, succulent (H</a:t>
            </a:r>
            <a:r>
              <a:rPr lang="en" sz="22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O-storing) plants</a:t>
            </a:r>
          </a:p>
          <a:p>
            <a:pPr marL="914400" lvl="1" indent="-368300" rtl="0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WHY?  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Advantage in arid conditions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2725" y="1200149"/>
            <a:ext cx="1001650" cy="8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4375" y="1200150"/>
            <a:ext cx="864549" cy="8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8925" y="1200150"/>
            <a:ext cx="864549" cy="8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Plant Structure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lnSpc>
                <a:spcPct val="115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18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Obtaining raw materials</a:t>
            </a:r>
          </a:p>
          <a:p>
            <a:pPr marL="914400" lvl="1" indent="-3429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18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sunlight</a:t>
            </a:r>
          </a:p>
          <a:p>
            <a:pPr marL="1371600" lvl="2" indent="-3429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 sz="1800" b="1" u="sng">
                <a:solidFill>
                  <a:srgbClr val="04A402"/>
                </a:solidFill>
                <a:latin typeface="Arial"/>
                <a:ea typeface="Arial"/>
                <a:cs typeface="Arial"/>
                <a:sym typeface="Arial"/>
              </a:rPr>
              <a:t>leaves</a:t>
            </a:r>
            <a:r>
              <a:rPr lang="en" sz="1800" b="1">
                <a:solidFill>
                  <a:srgbClr val="04A40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= solar collectors</a:t>
            </a:r>
          </a:p>
          <a:p>
            <a:pPr marL="914400" lvl="1" indent="-3429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18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CO</a:t>
            </a:r>
            <a:r>
              <a:rPr lang="en" sz="1800" b="1" baseline="-250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  <a:p>
            <a:pPr marL="1371600" lvl="2" indent="-3429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 sz="1800" b="1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stomates</a:t>
            </a:r>
            <a:r>
              <a:rPr lang="en" sz="1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18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= gas exchange</a:t>
            </a:r>
          </a:p>
          <a:p>
            <a:pPr marL="1828800" lvl="3" indent="-342900" rtl="0">
              <a:lnSpc>
                <a:spcPct val="115000"/>
              </a:lnSpc>
              <a:spcBef>
                <a:spcPts val="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18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Found under leaves</a:t>
            </a:r>
          </a:p>
          <a:p>
            <a:pPr marL="914400" lvl="1" indent="-3429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18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" sz="1800" b="1" baseline="-250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18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  <a:p>
            <a:pPr marL="1371600" lvl="2" indent="-3429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 sz="18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uptake from </a:t>
            </a:r>
            <a:r>
              <a:rPr lang="en" sz="1800" b="1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roots</a:t>
            </a:r>
          </a:p>
          <a:p>
            <a:pPr marL="914400" lvl="1" indent="-3429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18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Nutrients</a:t>
            </a:r>
          </a:p>
          <a:p>
            <a:pPr marL="1371600" lvl="2" indent="-342900" rtl="0">
              <a:lnSpc>
                <a:spcPct val="115000"/>
              </a:lnSpc>
              <a:spcBef>
                <a:spcPts val="0"/>
              </a:spcBef>
              <a:buClr>
                <a:srgbClr val="0F116A"/>
              </a:buClr>
              <a:buSzPct val="100000"/>
              <a:buFont typeface="Wingdings"/>
              <a:buChar char="§"/>
            </a:pPr>
            <a:r>
              <a:rPr lang="en" sz="18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N, P, K, S, Mg, Fe…</a:t>
            </a:r>
          </a:p>
          <a:p>
            <a:pPr marL="1371600" lvl="2" indent="-3429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 sz="18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uptake from </a:t>
            </a:r>
            <a:r>
              <a:rPr lang="en" sz="1800" b="1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roots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5475" y="1200150"/>
            <a:ext cx="3538849" cy="382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9300" y="91687"/>
            <a:ext cx="5485400" cy="496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Supporting a Biosphere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115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2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On global scale, photosynthesis is the most important processfor the continuation of life on Earth</a:t>
            </a:r>
          </a:p>
          <a:p>
            <a:pPr marL="914400" lvl="1" indent="-3683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2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each year photosynthesis synthesizes </a:t>
            </a:r>
            <a:r>
              <a:rPr lang="en" sz="2200" b="1" u="sng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160 billion tons of carbohydrate</a:t>
            </a:r>
          </a:p>
          <a:p>
            <a:pPr marL="914400" lvl="1" indent="-3683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2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heterotrophs are dependent on plants as food source for fuel &amp; raw materials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1" name="Shape 1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34650" y="3321245"/>
            <a:ext cx="1695425" cy="160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ctrTitle"/>
          </p:nvPr>
        </p:nvSpPr>
        <p:spPr>
          <a:xfrm>
            <a:off x="685800" y="1618313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Plant Hormones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subTitle" idx="1"/>
          </p:nvPr>
        </p:nvSpPr>
        <p:spPr>
          <a:xfrm>
            <a:off x="685800" y="2964777"/>
            <a:ext cx="7772400" cy="94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9025" y="221672"/>
            <a:ext cx="2465424" cy="2441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Plant Hormones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Auxin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stimulate cell elongation à phototropism &amp; gravitropism (</a:t>
            </a:r>
            <a:r>
              <a:rPr lang="en" sz="2000" i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high concentrations = herbicide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Cytokinins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cell division (cytokinesis) &amp; differentiation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Gibberellins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stem elongation, leaf growth, germination, flowering, fruit development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Abscisic Acid 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slows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growth; closes stomata during H</a:t>
            </a:r>
            <a:r>
              <a:rPr lang="en" sz="20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stress; promote dormancy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Ethylene</a:t>
            </a:r>
            <a:r>
              <a:rPr lang="en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promote fruit ripening (positive feedback!); involved in apoptosis (shed leaves, death of annuals)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Effects of Gibberellins on Length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1" name="Shape 2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625" y="1256126"/>
            <a:ext cx="6000750" cy="372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Ethylene Gas on Ripening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08" name="Shape 2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125" y="2349537"/>
            <a:ext cx="3657600" cy="242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0850" y="1452325"/>
            <a:ext cx="257175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Plant Movement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Tropisms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growth responses à SLOW</a:t>
            </a:r>
          </a:p>
          <a:p>
            <a:pPr marL="914400" lvl="1" indent="-3810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FEB80A"/>
                </a:solidFill>
                <a:latin typeface="Arial"/>
                <a:ea typeface="Arial"/>
                <a:cs typeface="Arial"/>
                <a:sym typeface="Arial"/>
              </a:rPr>
              <a:t>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Phototropism – light (auxin)</a:t>
            </a:r>
          </a:p>
          <a:p>
            <a:pPr marL="457200" lvl="0" indent="-3810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EB80A"/>
                </a:solidFill>
                <a:latin typeface="Arial"/>
                <a:ea typeface="Arial"/>
                <a:cs typeface="Arial"/>
                <a:sym typeface="Arial"/>
              </a:rPr>
              <a:t>	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Gravitropism – gravity (auxin)</a:t>
            </a:r>
          </a:p>
          <a:p>
            <a:pPr marL="457200" lvl="0" indent="-3810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FEB80A"/>
                </a:solidFill>
                <a:latin typeface="Arial"/>
                <a:ea typeface="Arial"/>
                <a:cs typeface="Arial"/>
                <a:sym typeface="Arial"/>
              </a:rPr>
              <a:t>	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Thigmotropism – touch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Turgor movement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allow plant to make relatively rapid &amp; reversible responses</a:t>
            </a:r>
          </a:p>
          <a:p>
            <a:pPr marL="914400" lvl="1" indent="-3810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>
                <a:solidFill>
                  <a:srgbClr val="FEB80A"/>
                </a:solidFill>
                <a:latin typeface="Arial"/>
                <a:ea typeface="Arial"/>
                <a:cs typeface="Arial"/>
                <a:sym typeface="Arial"/>
              </a:rPr>
              <a:t></a:t>
            </a:r>
            <a:r>
              <a:rPr lang="en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Venus fly trap, mimosa leaves, “sleep” movement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Positive Gravitropism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7900" y="1200150"/>
            <a:ext cx="4648200" cy="356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Thigmotropism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9125" y="1254498"/>
            <a:ext cx="4514850" cy="3797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Responses to Light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3891A7"/>
                </a:solidFill>
                <a:latin typeface="Arial"/>
                <a:ea typeface="Arial"/>
                <a:cs typeface="Arial"/>
                <a:sym typeface="Arial"/>
              </a:rPr>
              <a:t>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Plants can detect </a:t>
            </a:r>
            <a:r>
              <a:rPr lang="en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direction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intensity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&amp; </a:t>
            </a:r>
            <a:r>
              <a:rPr lang="en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wavelenth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light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3891A7"/>
                </a:solidFill>
                <a:latin typeface="Arial"/>
                <a:ea typeface="Arial"/>
                <a:cs typeface="Arial"/>
                <a:sym typeface="Arial"/>
              </a:rPr>
              <a:t></a:t>
            </a:r>
            <a:r>
              <a:rPr lang="en" sz="2400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Phytochromes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light receptors, absorbs mostly red light</a:t>
            </a:r>
          </a:p>
          <a:p>
            <a:pPr marL="914400" lvl="1" indent="-381000"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Regulate seed germination, shade avoidance</a:t>
            </a:r>
          </a:p>
        </p:txBody>
      </p:sp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6650" y="3165777"/>
            <a:ext cx="2990699" cy="168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Plant Structure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70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Chloroplasts</a:t>
            </a:r>
          </a:p>
          <a:p>
            <a:pPr marL="914400" lvl="1" indent="-3810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4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double membrane</a:t>
            </a:r>
          </a:p>
          <a:p>
            <a:pPr marL="914400" lvl="1" indent="-381000" rtl="0">
              <a:lnSpc>
                <a:spcPct val="115000"/>
              </a:lnSpc>
              <a:spcBef>
                <a:spcPts val="700"/>
              </a:spcBef>
              <a:buClr>
                <a:srgbClr val="FF0000"/>
              </a:buClr>
              <a:buSzPct val="100000"/>
              <a:buFont typeface="Courier New"/>
              <a:buChar char="o"/>
            </a:pPr>
            <a:r>
              <a:rPr lang="en" sz="2400" b="1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stroma</a:t>
            </a:r>
          </a:p>
          <a:p>
            <a:pPr marL="914400" lvl="1" indent="-381000" rtl="0">
              <a:lnSpc>
                <a:spcPct val="115000"/>
              </a:lnSpc>
              <a:spcBef>
                <a:spcPts val="700"/>
              </a:spcBef>
              <a:buClr>
                <a:srgbClr val="C00000"/>
              </a:buClr>
              <a:buSzPct val="100000"/>
              <a:buFont typeface="Courier New"/>
              <a:buChar char="o"/>
            </a:pPr>
            <a:r>
              <a:rPr lang="en" sz="2400" b="1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thylakoid sacs</a:t>
            </a:r>
          </a:p>
          <a:p>
            <a:pPr marL="914400" lvl="1" indent="-381000" rtl="0">
              <a:lnSpc>
                <a:spcPct val="115000"/>
              </a:lnSpc>
              <a:spcBef>
                <a:spcPts val="700"/>
              </a:spcBef>
              <a:buClr>
                <a:srgbClr val="0070C0"/>
              </a:buClr>
              <a:buSzPct val="100000"/>
              <a:buFont typeface="Courier New"/>
              <a:buChar char="o"/>
            </a:pPr>
            <a:r>
              <a:rPr lang="en" sz="2400" b="1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grana stacks</a:t>
            </a:r>
          </a:p>
          <a:p>
            <a:pPr marL="457200" lvl="0" indent="-3810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Chlorophyll &amp; ETC in </a:t>
            </a:r>
            <a:r>
              <a:rPr lang="en" sz="2400" b="1" i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thylakoid membrane</a:t>
            </a:r>
          </a:p>
          <a:p>
            <a:pPr marL="457200" lvl="0" indent="-3810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" sz="2400" b="1" baseline="300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" sz="24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 gradient built up within thylakoid sac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0950" y="1265423"/>
            <a:ext cx="2818550" cy="221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Biological Clocks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Circadian rhythm</a:t>
            </a:r>
            <a:r>
              <a:rPr lang="en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biological clocks</a:t>
            </a:r>
          </a:p>
          <a:p>
            <a:pPr marL="914400" lvl="1" indent="-406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Persist w/o environmental cues</a:t>
            </a:r>
          </a:p>
          <a:p>
            <a:pPr marL="914400" lvl="1" indent="-406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Frequency = 24 hours</a:t>
            </a:r>
          </a:p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Phytochrome system + Biological clock </a:t>
            </a:r>
            <a:r>
              <a:rPr lang="en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plant can determine time of year based on amount of light/darkness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Photoperiodism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Short-day plants</a:t>
            </a:r>
            <a:r>
              <a:rPr lang="en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flower when nights are long (mums, poinsettia)</a:t>
            </a:r>
          </a:p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Long-day plant</a:t>
            </a:r>
            <a:r>
              <a:rPr lang="en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flower when nights are short (spinach, iris, veggies)</a:t>
            </a:r>
          </a:p>
          <a:p>
            <a:pPr marL="457200" lvl="0" indent="-4318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3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Day-neutral plant</a:t>
            </a:r>
            <a:r>
              <a:rPr lang="en" sz="3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unaffected by photoperiod (tomatoes, rice, dandelions)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Response to Stress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Drought (H</a:t>
            </a:r>
            <a:r>
              <a:rPr lang="en" sz="2200" u="sng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deficit)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914400" lvl="1" indent="-3683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close stoma</a:t>
            </a:r>
          </a:p>
          <a:p>
            <a:pPr marL="914400" lvl="1" indent="-3683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release abscisic acid to keep stoma closed</a:t>
            </a:r>
          </a:p>
          <a:p>
            <a:pPr marL="914400" lvl="1" indent="-3683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Inhibit growth</a:t>
            </a:r>
          </a:p>
          <a:p>
            <a:pPr marL="914400" lvl="1" indent="-3683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roll leaves à reduce SA &amp; transpiration</a:t>
            </a:r>
          </a:p>
          <a:p>
            <a:pPr marL="914400" lvl="1" indent="-3683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deeper roots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 sz="2200">
              <a:solidFill>
                <a:srgbClr val="3891A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body" idx="2"/>
          </p:nvPr>
        </p:nvSpPr>
        <p:spPr>
          <a:xfrm>
            <a:off x="4692298" y="1143125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Flooding (O</a:t>
            </a:r>
            <a:r>
              <a:rPr lang="en" sz="2200" u="sng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deprivation)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release ethylene à root cell death à air tubes formed to provide O</a:t>
            </a:r>
            <a:r>
              <a:rPr lang="en" sz="22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submerged roots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200">
              <a:solidFill>
                <a:srgbClr val="3891A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endParaRPr sz="2800">
              <a:solidFill>
                <a:srgbClr val="3891A7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7600" y="3316854"/>
            <a:ext cx="2779200" cy="165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Response to Stress</a:t>
            </a:r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136850" y="1200150"/>
            <a:ext cx="43149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Excess Salt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914400" lvl="1" indent="-3683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cell membrane – impede salt uptake</a:t>
            </a:r>
          </a:p>
          <a:p>
            <a:pPr marL="914400" lvl="1" indent="-3683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produce solutes to ↓</a:t>
            </a: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ψ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- retain H</a:t>
            </a:r>
            <a:r>
              <a:rPr lang="en" sz="2200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Heat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914400" lvl="1" indent="-3683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evap. cooling via transpiration</a:t>
            </a:r>
          </a:p>
          <a:p>
            <a:pPr marL="914400" lvl="1" indent="-3683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heat shock proteins – prevent denaturation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3" name="Shape 263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2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Cold</a:t>
            </a: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914400" lvl="1" indent="-3683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alter lipid composition of membrane (↑unsat. fatty acids, ↑fluidity)</a:t>
            </a:r>
          </a:p>
          <a:p>
            <a:pPr marL="914400" lvl="1" indent="-3683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cytoplasmic solutes</a:t>
            </a:r>
          </a:p>
          <a:p>
            <a:pPr marL="914400" lvl="1" indent="-3683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antifreeze proteins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Response to Stress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Herbivores</a:t>
            </a: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physical (thorns)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chemicals (garlic, mint)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recruit predatory animals (parasitoid wasps)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70" name="Shape 27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Pathogens: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1st line of defense = epidermis</a:t>
            </a:r>
          </a:p>
          <a:p>
            <a:pPr marL="914400" lvl="1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Courier New"/>
              <a:buChar char="o"/>
            </a:pPr>
            <a:r>
              <a:rPr lang="en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2nd line = pathogen recognition, host-specific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Pigments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90000"/>
              </a:lnSpc>
              <a:spcBef>
                <a:spcPts val="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chlorophyll &amp; accessory 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     pigments</a:t>
            </a: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buClr>
                <a:srgbClr val="40458C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“photosystem”</a:t>
            </a:r>
          </a:p>
          <a:p>
            <a:pPr marL="914400" lvl="1" indent="-381000" rtl="0">
              <a:lnSpc>
                <a:spcPct val="90000"/>
              </a:lnSpc>
              <a:spcBef>
                <a:spcPts val="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4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embedded in thylakoid </a:t>
            </a:r>
          </a:p>
          <a:p>
            <a:pPr lvl="0" rtl="0">
              <a:lnSpc>
                <a:spcPct val="90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            membrane</a:t>
            </a:r>
          </a:p>
          <a:p>
            <a:pPr marL="457200" lvl="0" indent="-381000" rtl="0">
              <a:lnSpc>
                <a:spcPct val="90000"/>
              </a:lnSpc>
              <a:spcBef>
                <a:spcPts val="0"/>
              </a:spcBef>
              <a:buClr>
                <a:srgbClr val="40458C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structure       function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8850" y="1304550"/>
            <a:ext cx="4069348" cy="3516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" name="Shape 63"/>
          <p:cNvCxnSpPr/>
          <p:nvPr/>
        </p:nvCxnSpPr>
        <p:spPr>
          <a:xfrm rot="10800000" flipH="1">
            <a:off x="2506275" y="3676525"/>
            <a:ext cx="261900" cy="17399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Light: Absorption Spectrum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15647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Photosynthesis gets energy by </a:t>
            </a:r>
            <a:r>
              <a:rPr lang="en" sz="2400" b="1" u="sng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absorbing</a:t>
            </a:r>
            <a:r>
              <a:rPr lang="en" sz="24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wavelengths of light</a:t>
            </a:r>
          </a:p>
          <a:p>
            <a:pPr marL="914400" lvl="1" indent="-368300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200" b="1" u="sng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chlorophyll </a:t>
            </a:r>
            <a:r>
              <a:rPr lang="en" sz="2200" b="1" i="1" u="sng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" sz="22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 (dominant pigment)</a:t>
            </a:r>
          </a:p>
          <a:p>
            <a:pPr marL="1371600" lvl="2" indent="-368300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 sz="22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absorbs best in </a:t>
            </a:r>
            <a:r>
              <a:rPr lang="en" sz="2200" b="1" u="sng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red</a:t>
            </a:r>
            <a:r>
              <a:rPr lang="en" sz="22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lang="en" sz="2200" b="1" u="sng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blue</a:t>
            </a:r>
            <a:r>
              <a:rPr lang="en" sz="2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2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wavelengths &amp; least in </a:t>
            </a:r>
            <a:r>
              <a:rPr lang="en" sz="2200" b="1">
                <a:solidFill>
                  <a:srgbClr val="0C8F0F"/>
                </a:solidFill>
                <a:latin typeface="Arial"/>
                <a:ea typeface="Arial"/>
                <a:cs typeface="Arial"/>
                <a:sym typeface="Arial"/>
              </a:rPr>
              <a:t>green</a:t>
            </a:r>
          </a:p>
          <a:p>
            <a:pPr marL="914400" lvl="1" indent="-368300" rtl="0">
              <a:lnSpc>
                <a:spcPct val="90000"/>
              </a:lnSpc>
              <a:spcBef>
                <a:spcPts val="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2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other pigments with different structures absorb light of different wavelengths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0600" y="3507593"/>
            <a:ext cx="2418474" cy="1438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6268" y="3789942"/>
            <a:ext cx="1283899" cy="119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Photosynthesis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115000"/>
              </a:lnSpc>
              <a:spcBef>
                <a:spcPts val="700"/>
              </a:spcBef>
              <a:buClr>
                <a:srgbClr val="CC0000"/>
              </a:buClr>
              <a:buSzPct val="100000"/>
              <a:buFont typeface="Arial"/>
              <a:buChar char="●"/>
            </a:pPr>
            <a:r>
              <a:rPr lang="en" sz="2200" b="1" u="sng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Light reactions (light-dependent reactions)</a:t>
            </a:r>
          </a:p>
          <a:p>
            <a:pPr marL="914400" lvl="1" indent="-3683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2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energy production reactions</a:t>
            </a:r>
          </a:p>
          <a:p>
            <a:pPr marL="914400" lvl="1" indent="-368300" rtl="0">
              <a:lnSpc>
                <a:spcPct val="115000"/>
              </a:lnSpc>
              <a:spcBef>
                <a:spcPts val="0"/>
              </a:spcBef>
              <a:buClr>
                <a:srgbClr val="0F116A"/>
              </a:buClr>
              <a:buSzPct val="100000"/>
              <a:buFont typeface="Courier New"/>
              <a:buChar char="o"/>
            </a:pPr>
            <a:r>
              <a:rPr lang="en" sz="22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convert solar energy to chemical energy</a:t>
            </a:r>
          </a:p>
          <a:p>
            <a:pPr marL="914400" lvl="1" indent="-368300" rtl="0">
              <a:lnSpc>
                <a:spcPct val="115000"/>
              </a:lnSpc>
              <a:spcBef>
                <a:spcPts val="0"/>
              </a:spcBef>
              <a:buClr>
                <a:srgbClr val="0F116A"/>
              </a:buClr>
              <a:buSzPct val="100000"/>
              <a:buFont typeface="Courier New"/>
              <a:buChar char="o"/>
            </a:pPr>
            <a:r>
              <a:rPr lang="en" sz="22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ATP &amp; NADPH</a:t>
            </a:r>
          </a:p>
          <a:p>
            <a:pPr marL="457200" lvl="0" indent="-368300" rtl="0">
              <a:lnSpc>
                <a:spcPct val="115000"/>
              </a:lnSpc>
              <a:spcBef>
                <a:spcPts val="700"/>
              </a:spcBef>
              <a:buClr>
                <a:srgbClr val="CC0000"/>
              </a:buClr>
              <a:buSzPct val="100000"/>
              <a:buFont typeface="Arial"/>
              <a:buChar char="●"/>
            </a:pPr>
            <a:r>
              <a:rPr lang="en" sz="2200" b="1" u="sng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Calvin cycle (light-independent reactions)</a:t>
            </a:r>
          </a:p>
          <a:p>
            <a:pPr marL="914400" lvl="1" indent="-3683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2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sugar production reactions</a:t>
            </a:r>
          </a:p>
          <a:p>
            <a:pPr marL="914400" lvl="1" indent="-368300" rtl="0">
              <a:lnSpc>
                <a:spcPct val="115000"/>
              </a:lnSpc>
              <a:spcBef>
                <a:spcPts val="0"/>
              </a:spcBef>
              <a:buClr>
                <a:srgbClr val="0F116A"/>
              </a:buClr>
              <a:buSzPct val="100000"/>
              <a:buFont typeface="Courier New"/>
              <a:buChar char="o"/>
            </a:pPr>
            <a:r>
              <a:rPr lang="en" sz="22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uses chemical energy (ATP &amp; NADPH) to reduce CO</a:t>
            </a:r>
            <a:r>
              <a:rPr lang="en" sz="2200" b="1" baseline="-2500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2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&amp; synthesize C</a:t>
            </a:r>
            <a:r>
              <a:rPr lang="en" sz="2200" b="1" baseline="-2500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en" sz="22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" sz="2200" b="1" baseline="-2500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en" sz="22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" sz="2200" b="1" baseline="-2500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78" name="Shape 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32825" y="127075"/>
            <a:ext cx="2322875" cy="2021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Light Reactions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000" b="1" u="sng">
                <a:solidFill>
                  <a:srgbClr val="04A402"/>
                </a:solidFill>
                <a:latin typeface="Arial"/>
                <a:ea typeface="Arial"/>
                <a:cs typeface="Arial"/>
                <a:sym typeface="Arial"/>
              </a:rPr>
              <a:t>Electron Transport Chain </a:t>
            </a:r>
            <a:r>
              <a:rPr lang="en" sz="20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(like cell respiration!)</a:t>
            </a:r>
          </a:p>
          <a:p>
            <a:pPr marL="914400" lvl="1" indent="-3556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0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membrane-bound proteins in organelle</a:t>
            </a:r>
          </a:p>
          <a:p>
            <a:pPr marL="914400" lvl="1" indent="-355600" rtl="0">
              <a:lnSpc>
                <a:spcPct val="115000"/>
              </a:lnSpc>
              <a:spcBef>
                <a:spcPts val="700"/>
              </a:spcBef>
              <a:buClr>
                <a:srgbClr val="FF0000"/>
              </a:buClr>
              <a:buSzPct val="100000"/>
              <a:buFont typeface="Courier New"/>
              <a:buChar char="o"/>
            </a:pPr>
            <a:r>
              <a:rPr lang="en" sz="2000" b="1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electron acceptor</a:t>
            </a:r>
          </a:p>
          <a:p>
            <a:pPr marL="1371600" lvl="2" indent="-355600" rtl="0">
              <a:lnSpc>
                <a:spcPct val="115000"/>
              </a:lnSpc>
              <a:spcBef>
                <a:spcPts val="0"/>
              </a:spcBef>
              <a:buClr>
                <a:srgbClr val="0F116A"/>
              </a:buClr>
              <a:buSzPct val="100000"/>
              <a:buFont typeface="Wingdings"/>
              <a:buChar char="§"/>
            </a:pPr>
            <a:r>
              <a:rPr lang="en" sz="20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NADPH</a:t>
            </a:r>
          </a:p>
          <a:p>
            <a:pPr marL="914400" lvl="1" indent="-3556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Courier New"/>
              <a:buChar char="o"/>
            </a:pPr>
            <a:r>
              <a:rPr lang="en" sz="20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proton (H</a:t>
            </a:r>
            <a:r>
              <a:rPr lang="en" sz="2000" b="1" baseline="30000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" sz="20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1371600" lvl="2" indent="-3556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Wingdings"/>
              <a:buChar char="§"/>
            </a:pPr>
            <a:r>
              <a:rPr lang="en" sz="20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gradient across</a:t>
            </a:r>
          </a:p>
          <a:p>
            <a:pPr marL="1371600" lvl="2" indent="-3556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Wingdings"/>
              <a:buChar char="§"/>
            </a:pPr>
            <a:r>
              <a:rPr lang="en" sz="20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inner membrane</a:t>
            </a:r>
          </a:p>
          <a:p>
            <a:pPr marL="914400" lvl="1" indent="-355600" rtl="0">
              <a:lnSpc>
                <a:spcPct val="115000"/>
              </a:lnSpc>
              <a:spcBef>
                <a:spcPts val="700"/>
              </a:spcBef>
              <a:buClr>
                <a:srgbClr val="660066"/>
              </a:buClr>
              <a:buSzPct val="100000"/>
              <a:buFont typeface="Courier New"/>
              <a:buChar char="o"/>
            </a:pPr>
            <a:r>
              <a:rPr lang="en" sz="2000" b="1" u="sng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ATP synthase</a:t>
            </a:r>
          </a:p>
          <a:p>
            <a:pPr marL="1371600" lvl="2" indent="-355600" rtl="0">
              <a:lnSpc>
                <a:spcPct val="115000"/>
              </a:lnSpc>
              <a:spcBef>
                <a:spcPts val="700"/>
              </a:spcBef>
              <a:buClr>
                <a:srgbClr val="40458C"/>
              </a:buClr>
              <a:buSzPct val="100000"/>
              <a:buFont typeface="Wingdings"/>
              <a:buChar char="§"/>
            </a:pPr>
            <a:r>
              <a:rPr lang="en" sz="20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enzyme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5775" y="2219575"/>
            <a:ext cx="3607750" cy="259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Photosystems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rgbClr val="40458C"/>
              </a:buClr>
              <a:buSzPct val="100000"/>
              <a:buFont typeface="Arial"/>
              <a:buChar char="●"/>
            </a:pPr>
            <a:r>
              <a:rPr lang="en" sz="22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act as light-gathering “antenna complex”</a:t>
            </a: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●"/>
            </a:pPr>
            <a:r>
              <a:rPr lang="en" sz="2200" b="1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Photosystem II</a:t>
            </a:r>
          </a:p>
          <a:p>
            <a:pPr marL="914400" lvl="1" indent="-368300" rtl="0">
              <a:lnSpc>
                <a:spcPct val="115000"/>
              </a:lnSpc>
              <a:spcBef>
                <a:spcPts val="500"/>
              </a:spcBef>
              <a:buClr>
                <a:srgbClr val="FF0000"/>
              </a:buClr>
              <a:buSzPct val="100000"/>
              <a:buFont typeface="Courier New"/>
              <a:buChar char="o"/>
            </a:pPr>
            <a:r>
              <a:rPr lang="en" sz="2200" b="1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chlorophyll </a:t>
            </a:r>
            <a:r>
              <a:rPr lang="en" sz="2200" b="1" i="1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</a:p>
          <a:p>
            <a:pPr marL="914400" lvl="1" indent="-368300" rtl="0">
              <a:lnSpc>
                <a:spcPct val="115000"/>
              </a:lnSpc>
              <a:spcBef>
                <a:spcPts val="500"/>
              </a:spcBef>
              <a:buClr>
                <a:srgbClr val="0F116A"/>
              </a:buClr>
              <a:buSzPct val="100000"/>
              <a:buFont typeface="Courier New"/>
              <a:buChar char="o"/>
            </a:pPr>
            <a:r>
              <a:rPr lang="en" sz="22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" sz="2200" b="1" baseline="-2500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680</a:t>
            </a:r>
            <a:r>
              <a:rPr lang="en" sz="22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= absorbs 680nm</a:t>
            </a:r>
          </a:p>
          <a:p>
            <a:pPr marL="914400" lvl="1" indent="-368300" rtl="0">
              <a:lnSpc>
                <a:spcPct val="115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2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wavelength </a:t>
            </a:r>
            <a:r>
              <a:rPr lang="en" sz="2200" b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red</a:t>
            </a:r>
            <a:r>
              <a:rPr lang="en" sz="22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light</a:t>
            </a:r>
          </a:p>
          <a:p>
            <a:pPr marL="457200" lvl="0" indent="-368300" rtl="0">
              <a:lnSpc>
                <a:spcPct val="115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Arial"/>
              <a:buChar char="●"/>
            </a:pPr>
            <a:r>
              <a:rPr lang="en" sz="2200" b="1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Photosystem I</a:t>
            </a:r>
          </a:p>
          <a:p>
            <a:pPr marL="914400" lvl="1" indent="-368300" rtl="0">
              <a:lnSpc>
                <a:spcPct val="115000"/>
              </a:lnSpc>
              <a:spcBef>
                <a:spcPts val="500"/>
              </a:spcBef>
              <a:buClr>
                <a:srgbClr val="C00000"/>
              </a:buClr>
              <a:buSzPct val="100000"/>
              <a:buFont typeface="Courier New"/>
              <a:buChar char="o"/>
            </a:pPr>
            <a:r>
              <a:rPr lang="en" sz="2200" b="1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chlorophyll </a:t>
            </a:r>
            <a:r>
              <a:rPr lang="en" sz="2200" b="1" i="1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</a:p>
          <a:p>
            <a:pPr marL="914400" lvl="1" indent="-368300" rtl="0">
              <a:lnSpc>
                <a:spcPct val="115000"/>
              </a:lnSpc>
              <a:spcBef>
                <a:spcPts val="0"/>
              </a:spcBef>
              <a:buClr>
                <a:srgbClr val="0F116A"/>
              </a:buClr>
              <a:buSzPct val="100000"/>
              <a:buFont typeface="Courier New"/>
              <a:buChar char="o"/>
            </a:pPr>
            <a:r>
              <a:rPr lang="en" sz="22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" sz="2200" b="1" baseline="-2500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700</a:t>
            </a:r>
            <a:r>
              <a:rPr lang="en" sz="22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= absorbs 700nm</a:t>
            </a:r>
          </a:p>
          <a:p>
            <a:pPr marL="914400" lvl="1" indent="-368300"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2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wavelength </a:t>
            </a:r>
            <a:r>
              <a:rPr lang="en" sz="2200" b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red</a:t>
            </a:r>
            <a:r>
              <a:rPr lang="en" sz="22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light 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7475" y="1994800"/>
            <a:ext cx="4114800" cy="274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ETC of Photosynthesis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2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ETC produces from </a:t>
            </a:r>
            <a:r>
              <a:rPr lang="en" sz="2200" b="1">
                <a:solidFill>
                  <a:srgbClr val="0C8F0F"/>
                </a:solidFill>
                <a:latin typeface="Arial"/>
                <a:ea typeface="Arial"/>
                <a:cs typeface="Arial"/>
                <a:sym typeface="Arial"/>
              </a:rPr>
              <a:t>light energy</a:t>
            </a:r>
          </a:p>
          <a:p>
            <a:pPr marL="914400" lvl="1" indent="-368300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200" b="1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r>
              <a:rPr lang="en" sz="22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lang="en" sz="2200" b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NADPH</a:t>
            </a:r>
          </a:p>
          <a:p>
            <a:pPr marL="1371600" lvl="2" indent="-368300" rtl="0">
              <a:lnSpc>
                <a:spcPct val="90000"/>
              </a:lnSpc>
              <a:spcBef>
                <a:spcPts val="50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 sz="22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NADPH (stored energy)</a:t>
            </a:r>
            <a:r>
              <a:rPr lang="en" sz="2200" b="1">
                <a:solidFill>
                  <a:srgbClr val="3D166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2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goes to Calvin cycle</a:t>
            </a:r>
          </a:p>
          <a:p>
            <a:pPr marL="914400" lvl="1" indent="-368300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Courier New"/>
              <a:buChar char="o"/>
            </a:pPr>
            <a:r>
              <a:rPr lang="en" sz="22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PS II absorbs </a:t>
            </a:r>
            <a:r>
              <a:rPr lang="en" sz="2200" b="1">
                <a:solidFill>
                  <a:srgbClr val="0C8F0F"/>
                </a:solidFill>
                <a:latin typeface="Arial"/>
                <a:ea typeface="Arial"/>
                <a:cs typeface="Arial"/>
                <a:sym typeface="Arial"/>
              </a:rPr>
              <a:t>light</a:t>
            </a:r>
          </a:p>
          <a:p>
            <a:pPr marL="1371600" lvl="2" indent="-368300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Wingdings"/>
              <a:buChar char="§"/>
            </a:pPr>
            <a:r>
              <a:rPr lang="en" sz="22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excited electron passes from chlorophyll to “</a:t>
            </a:r>
            <a:r>
              <a:rPr lang="en" sz="2200" b="1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primary electron acceptor</a:t>
            </a:r>
            <a:r>
              <a:rPr lang="en" sz="22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” at the </a:t>
            </a:r>
            <a:r>
              <a:rPr lang="en" sz="2200" b="1">
                <a:solidFill>
                  <a:srgbClr val="990099"/>
                </a:solidFill>
                <a:latin typeface="Arial"/>
                <a:ea typeface="Arial"/>
                <a:cs typeface="Arial"/>
                <a:sym typeface="Arial"/>
              </a:rPr>
              <a:t>REACTION CENTER</a:t>
            </a:r>
            <a:r>
              <a:rPr lang="en" sz="2200" b="1">
                <a:solidFill>
                  <a:srgbClr val="40458C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828800" lvl="3" indent="-368300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2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splits </a:t>
            </a:r>
            <a:r>
              <a:rPr lang="en" sz="2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" sz="2200" b="1" baseline="-25000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2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O </a:t>
            </a:r>
            <a:r>
              <a:rPr lang="en" sz="2200" b="1">
                <a:solidFill>
                  <a:srgbClr val="04A402"/>
                </a:solidFill>
                <a:latin typeface="Arial"/>
                <a:ea typeface="Arial"/>
                <a:cs typeface="Arial"/>
                <a:sym typeface="Arial"/>
              </a:rPr>
              <a:t>(Photolysis!!)</a:t>
            </a:r>
          </a:p>
          <a:p>
            <a:pPr marL="1828800" lvl="3" indent="-368300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2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" sz="2200" b="1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2200" b="1" baseline="-25000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22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released to atmosphere</a:t>
            </a:r>
          </a:p>
          <a:p>
            <a:pPr marL="1828800" lvl="3" indent="-368300" rtl="0">
              <a:lnSpc>
                <a:spcPct val="90000"/>
              </a:lnSpc>
              <a:spcBef>
                <a:spcPts val="0"/>
              </a:spcBef>
              <a:buClr>
                <a:srgbClr val="0F116A"/>
              </a:buClr>
              <a:buSzPct val="100000"/>
              <a:buFont typeface="Arial"/>
              <a:buChar char="●"/>
            </a:pPr>
            <a:r>
              <a:rPr lang="en" sz="2200" b="1">
                <a:solidFill>
                  <a:srgbClr val="0F116A"/>
                </a:solidFill>
                <a:latin typeface="Arial"/>
                <a:ea typeface="Arial"/>
                <a:cs typeface="Arial"/>
                <a:sym typeface="Arial"/>
              </a:rPr>
              <a:t>ATP is produced for later use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khaki">
  <a:themeElements>
    <a:clrScheme name="Custom 349">
      <a:dk1>
        <a:srgbClr val="262626"/>
      </a:dk1>
      <a:lt1>
        <a:srgbClr val="E6D6BD"/>
      </a:lt1>
      <a:dk2>
        <a:srgbClr val="535353"/>
      </a:dk2>
      <a:lt2>
        <a:srgbClr val="B4AD9E"/>
      </a:lt2>
      <a:accent1>
        <a:srgbClr val="ADB48E"/>
      </a:accent1>
      <a:accent2>
        <a:srgbClr val="867961"/>
      </a:accent2>
      <a:accent3>
        <a:srgbClr val="CBB680"/>
      </a:accent3>
      <a:accent4>
        <a:srgbClr val="78A3C0"/>
      </a:accent4>
      <a:accent5>
        <a:srgbClr val="C0AE91"/>
      </a:accent5>
      <a:accent6>
        <a:srgbClr val="668874"/>
      </a:accent6>
      <a:hlink>
        <a:srgbClr val="4B94B3"/>
      </a:hlink>
      <a:folHlink>
        <a:srgbClr val="4141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989</Words>
  <Application>Microsoft Macintosh PowerPoint</Application>
  <PresentationFormat>On-screen Show (16:9)</PresentationFormat>
  <Paragraphs>185</Paragraphs>
  <Slides>34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khaki</vt:lpstr>
      <vt:lpstr>PHOTOSYNTHESIS AND PLANT HORMONES</vt:lpstr>
      <vt:lpstr>Plant Structure</vt:lpstr>
      <vt:lpstr>Plant Structure</vt:lpstr>
      <vt:lpstr>Pigments</vt:lpstr>
      <vt:lpstr>Light: Absorption Spectrum</vt:lpstr>
      <vt:lpstr>Photosynthesis</vt:lpstr>
      <vt:lpstr>Light Reactions</vt:lpstr>
      <vt:lpstr>Photosystems</vt:lpstr>
      <vt:lpstr>ETC of Photosynthesis</vt:lpstr>
      <vt:lpstr>Noncyclic Photophosphorylation</vt:lpstr>
      <vt:lpstr>Cyclic Photophosphorylation</vt:lpstr>
      <vt:lpstr>PowerPoint Presentation</vt:lpstr>
      <vt:lpstr>Light Reactions to Calvin Cycle</vt:lpstr>
      <vt:lpstr>Calvin Cycle</vt:lpstr>
      <vt:lpstr>Factors that Affect Photosynthesis</vt:lpstr>
      <vt:lpstr>Alternative Mechanisms</vt:lpstr>
      <vt:lpstr>Evolutionary Adaptations</vt:lpstr>
      <vt:lpstr>Evolutionary Adaptations</vt:lpstr>
      <vt:lpstr>Evolutionary Adaptations</vt:lpstr>
      <vt:lpstr>PowerPoint Presentation</vt:lpstr>
      <vt:lpstr>Supporting a Biosphere</vt:lpstr>
      <vt:lpstr>Plant Hormones</vt:lpstr>
      <vt:lpstr>Plant Hormones</vt:lpstr>
      <vt:lpstr>Effects of Gibberellins on Length</vt:lpstr>
      <vt:lpstr>Ethylene Gas on Ripening</vt:lpstr>
      <vt:lpstr>Plant Movement</vt:lpstr>
      <vt:lpstr>Positive Gravitropism</vt:lpstr>
      <vt:lpstr>Thigmotropism</vt:lpstr>
      <vt:lpstr>Responses to Light</vt:lpstr>
      <vt:lpstr>Biological Clocks</vt:lpstr>
      <vt:lpstr>Photoperiodism</vt:lpstr>
      <vt:lpstr>Response to Stress</vt:lpstr>
      <vt:lpstr>Response to Stress</vt:lpstr>
      <vt:lpstr>Response to Stress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 AND PLANT HORMONES</dc:title>
  <cp:lastModifiedBy>Rebecca Wheatley</cp:lastModifiedBy>
  <cp:revision>1</cp:revision>
  <dcterms:modified xsi:type="dcterms:W3CDTF">2015-08-03T20:19:23Z</dcterms:modified>
</cp:coreProperties>
</file>