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2" r:id="rId3"/>
    <p:sldId id="260" r:id="rId4"/>
    <p:sldId id="263" r:id="rId5"/>
    <p:sldId id="264" r:id="rId6"/>
    <p:sldId id="267" r:id="rId7"/>
    <p:sldId id="271" r:id="rId8"/>
    <p:sldId id="275" r:id="rId9"/>
    <p:sldId id="278" r:id="rId10"/>
    <p:sldId id="279" r:id="rId11"/>
    <p:sldId id="281" r:id="rId12"/>
    <p:sldId id="282" r:id="rId13"/>
    <p:sldId id="283" r:id="rId14"/>
    <p:sldId id="285" r:id="rId15"/>
    <p:sldId id="286" r:id="rId16"/>
    <p:sldId id="293" r:id="rId17"/>
    <p:sldId id="294" r:id="rId18"/>
    <p:sldId id="295" r:id="rId19"/>
    <p:sldId id="296" r:id="rId20"/>
    <p:sldId id="303" r:id="rId21"/>
    <p:sldId id="297" r:id="rId22"/>
    <p:sldId id="298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51C30-A585-D345-99CE-8C53F50F7E2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5B59-BEC5-F44E-AF28-B8C9AC7A5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DAAEB-D133-9E4D-99C9-55C6700AFEA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ED0C5-CB0E-714C-B0DD-2CDEA0A7DEA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7042E-E1FE-AC4B-AAEC-BEA5F3B23B9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EABF8-4328-4746-AC0D-2687B0891B0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9B08E-43EA-8249-B466-A8B5CD96C70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EA089F-3F7B-BA40-A5CA-1144B77A6A1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03932-34EF-DD4B-B216-6DD5A528B3E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77F81-FC56-1846-8C24-675A356BE71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8BAD2-5A34-6B49-8DF4-7E67D4DD6AF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7D51A-C5F0-FE41-9EF3-0E064C95F37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A3012A-5BFC-9940-89CA-464D757A215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0A6F03-EE78-7C48-A923-91B4EDF2299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75288-83DA-F745-B638-6CFB37FD292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A7399-D4BA-9D4F-B6C8-BB4B7249C3A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D9034-068C-8044-8288-241FC546D39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491A6-1A49-454D-9876-767A70764CD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03795-22C5-B148-96B6-3DBBEABB97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FC3AF-C1C5-7343-99E4-AD840C05DB9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DA291-8E08-0D42-9051-0BF0414506B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76BF7-6E08-CA47-B302-9DC791229B9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54C9B-3FA8-0644-9CDD-250F9D466B2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8FD2A-23CF-6A45-A201-830CB158910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3CDE5-7B53-5840-99DF-76644F8A453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8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4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C19C-EC93-1747-8A41-C116536F37F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8B10-78B0-EF4F-9490-A4DD4079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 </a:t>
            </a:r>
            <a:r>
              <a:rPr lang="en-US" smtClean="0"/>
              <a:t>PPT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4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Documents and Settings\amit.gau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35113"/>
            <a:ext cx="41148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9858"/>
            <a:ext cx="8915400" cy="822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Flowers contain reproductive organs protected by specialized leaves.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14500"/>
            <a:ext cx="7239000" cy="2362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Sepals and petals are modified leaves.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/>
              <a:t>Sepals are outermost</a:t>
            </a:r>
            <a:br>
              <a:rPr lang="en-US" dirty="0" smtClean="0"/>
            </a:br>
            <a:r>
              <a:rPr lang="en-US" dirty="0" smtClean="0"/>
              <a:t>layer that protects</a:t>
            </a:r>
            <a:br>
              <a:rPr lang="en-US" dirty="0" smtClean="0"/>
            </a:br>
            <a:r>
              <a:rPr lang="en-US" dirty="0" smtClean="0"/>
              <a:t>developing flower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51617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dirty="0" smtClean="0"/>
              <a:t>Petals </a:t>
            </a:r>
            <a:r>
              <a:rPr lang="en-US" sz="2800" dirty="0"/>
              <a:t>can help to attract animal pollinators </a:t>
            </a:r>
          </a:p>
        </p:txBody>
      </p:sp>
    </p:spTree>
    <p:extLst>
      <p:ext uri="{BB962C8B-B14F-4D97-AF65-F5344CB8AC3E}">
        <p14:creationId xmlns:p14="http://schemas.microsoft.com/office/powerpoint/2010/main" val="7184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3225" y="381000"/>
            <a:ext cx="8610600" cy="53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en-US" dirty="0" smtClean="0">
                <a:ea typeface="+mn-ea"/>
              </a:rPr>
              <a:t>A stamen is the male structure of the flower.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533400" y="5638800"/>
            <a:ext cx="861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ea typeface="Times New Roman" charset="0"/>
                <a:cs typeface="Times New Roman" charset="0"/>
              </a:rPr>
              <a:t>anther produces pollen grains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ea typeface="Times New Roman" charset="0"/>
                <a:cs typeface="Times New Roman" charset="0"/>
              </a:rPr>
              <a:t>filament supports the anther </a:t>
            </a:r>
          </a:p>
        </p:txBody>
      </p:sp>
      <p:pic>
        <p:nvPicPr>
          <p:cNvPr id="65544" name="Picture 8" descr="C:\Documents and Settings\amit.gau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1148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3905250" y="1470025"/>
            <a:ext cx="1493838" cy="1120775"/>
            <a:chOff x="2460" y="1070"/>
            <a:chExt cx="941" cy="706"/>
          </a:xfrm>
        </p:grpSpPr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2636" y="1070"/>
              <a:ext cx="48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stamen</a:t>
              </a:r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2881" y="12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2500" y="136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2496" y="13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2460" y="1344"/>
              <a:ext cx="51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filament</a:t>
              </a:r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auto">
            <a:xfrm>
              <a:off x="2966" y="1344"/>
              <a:ext cx="43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anther</a:t>
              </a:r>
            </a:p>
          </p:txBody>
        </p: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>
              <a:off x="2641" y="1488"/>
              <a:ext cx="47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4" name="Line 18"/>
            <p:cNvSpPr>
              <a:spLocks noChangeShapeType="1"/>
            </p:cNvSpPr>
            <p:nvPr/>
          </p:nvSpPr>
          <p:spPr bwMode="auto">
            <a:xfrm flipH="1">
              <a:off x="2892" y="1496"/>
              <a:ext cx="268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>
              <a:off x="3364" y="13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5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3" name="Picture 9" descr="C:\Documents and Settings\amit.gau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03300"/>
            <a:ext cx="3810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630" name="Group 46"/>
          <p:cNvGrpSpPr>
            <a:grpSpLocks/>
          </p:cNvGrpSpPr>
          <p:nvPr/>
        </p:nvGrpSpPr>
        <p:grpSpPr bwMode="auto">
          <a:xfrm>
            <a:off x="1843088" y="2109788"/>
            <a:ext cx="2081212" cy="1870075"/>
            <a:chOff x="1161" y="1609"/>
            <a:chExt cx="1311" cy="1178"/>
          </a:xfrm>
        </p:grpSpPr>
        <p:sp>
          <p:nvSpPr>
            <p:cNvPr id="67616" name="Line 32"/>
            <p:cNvSpPr>
              <a:spLocks noChangeShapeType="1"/>
            </p:cNvSpPr>
            <p:nvPr/>
          </p:nvSpPr>
          <p:spPr bwMode="auto">
            <a:xfrm>
              <a:off x="1728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161" y="2172"/>
              <a:ext cx="42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carpel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1708" y="2160"/>
              <a:ext cx="35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style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1711" y="1907"/>
              <a:ext cx="45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stigma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708" y="2457"/>
              <a:ext cx="40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ovary</a:t>
              </a:r>
            </a:p>
          </p:txBody>
        </p:sp>
        <p:sp>
          <p:nvSpPr>
            <p:cNvPr id="67621" name="Line 37"/>
            <p:cNvSpPr>
              <a:spLocks noChangeShapeType="1"/>
            </p:cNvSpPr>
            <p:nvPr/>
          </p:nvSpPr>
          <p:spPr bwMode="auto">
            <a:xfrm flipH="1">
              <a:off x="1550" y="2274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>
              <a:off x="172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172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4" name="Line 40"/>
            <p:cNvSpPr>
              <a:spLocks noChangeShapeType="1"/>
            </p:cNvSpPr>
            <p:nvPr/>
          </p:nvSpPr>
          <p:spPr bwMode="auto">
            <a:xfrm>
              <a:off x="2016" y="2269"/>
              <a:ext cx="4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5" name="Line 41"/>
            <p:cNvSpPr>
              <a:spLocks noChangeShapeType="1"/>
            </p:cNvSpPr>
            <p:nvPr/>
          </p:nvSpPr>
          <p:spPr bwMode="auto">
            <a:xfrm flipV="1">
              <a:off x="2110" y="1609"/>
              <a:ext cx="311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6" name="Line 42"/>
            <p:cNvSpPr>
              <a:spLocks noChangeShapeType="1"/>
            </p:cNvSpPr>
            <p:nvPr/>
          </p:nvSpPr>
          <p:spPr bwMode="auto">
            <a:xfrm>
              <a:off x="2044" y="2568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4212" y="390137"/>
            <a:ext cx="86106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algn="ctr" eaLnBrk="1" hangingPunct="1">
              <a:buNone/>
              <a:defRPr/>
            </a:pPr>
            <a:r>
              <a:rPr lang="en-US" dirty="0" smtClean="0">
                <a:ea typeface="+mn-ea"/>
              </a:rPr>
              <a:t>The innermost layer of a flower is the female carpel. </a:t>
            </a:r>
          </a:p>
        </p:txBody>
      </p:sp>
      <p:sp>
        <p:nvSpPr>
          <p:cNvPr id="67629" name="Rectangle 45"/>
          <p:cNvSpPr>
            <a:spLocks noChangeArrowheads="1"/>
          </p:cNvSpPr>
          <p:nvPr/>
        </p:nvSpPr>
        <p:spPr bwMode="auto">
          <a:xfrm>
            <a:off x="533400" y="49530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stigma is sticky tip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style is tube leading from stigma to ovary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ovary produces female gametophyte </a:t>
            </a:r>
          </a:p>
        </p:txBody>
      </p:sp>
    </p:spTree>
    <p:extLst>
      <p:ext uri="{BB962C8B-B14F-4D97-AF65-F5344CB8AC3E}">
        <p14:creationId xmlns:p14="http://schemas.microsoft.com/office/powerpoint/2010/main" val="2488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62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5600"/>
            <a:ext cx="8915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Flowering plants can be pollinated by wind or animals.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610600" cy="167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Flowering plants pollinated when pollen grains land on stigma.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Wind pollinated flowers have small flowers and large amounts of pollen.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Animal pollinated flowers have larger flowers and less pollen. </a:t>
            </a: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4" name="Picture 12" descr="bhspe-072202-01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74" y="3490919"/>
            <a:ext cx="19748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Picture 11" descr="bhspe-072202-002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70" y="3048000"/>
            <a:ext cx="25177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5128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212" y="361107"/>
            <a:ext cx="8610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</a:rPr>
              <a:t>Once </a:t>
            </a:r>
            <a:r>
              <a:rPr lang="en-US" dirty="0" smtClean="0"/>
              <a:t>fertilization is complete, </a:t>
            </a:r>
            <a:r>
              <a:rPr lang="en-US" dirty="0"/>
              <a:t>e</a:t>
            </a:r>
            <a:r>
              <a:rPr lang="en-US" dirty="0" smtClean="0">
                <a:ea typeface="+mn-ea"/>
              </a:rPr>
              <a:t>ach ovule becomes a seed.</a:t>
            </a:r>
          </a:p>
        </p:txBody>
      </p:sp>
      <p:pic>
        <p:nvPicPr>
          <p:cNvPr id="88068" name="Picture 4" descr="bhspe-072204-d_b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7213"/>
            <a:ext cx="4876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33400" y="13462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The surrounding ovary grows into a fruit. </a:t>
            </a:r>
          </a:p>
        </p:txBody>
      </p:sp>
    </p:spTree>
    <p:extLst>
      <p:ext uri="{BB962C8B-B14F-4D97-AF65-F5344CB8AC3E}">
        <p14:creationId xmlns:p14="http://schemas.microsoft.com/office/powerpoint/2010/main" val="24245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 advAuto="0"/>
      <p:bldP spid="880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787400"/>
            <a:ext cx="89027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Animals, wind, and water can spread seeds. 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33400" y="1354138"/>
            <a:ext cx="8610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9481" name="Picture 25" descr="C:\Documents and Settings\amit.gaur\Desktop\6 nov\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892212"/>
            <a:ext cx="2630105" cy="36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693879" y="2351493"/>
            <a:ext cx="5094922" cy="3498767"/>
            <a:chOff x="624" y="1200"/>
            <a:chExt cx="4576" cy="3008"/>
          </a:xfrm>
        </p:grpSpPr>
        <p:pic>
          <p:nvPicPr>
            <p:cNvPr id="6" name="Picture 7" descr="C:\Documents and Settings\amit.gaur\Desktop\6 nov\image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00"/>
              <a:ext cx="4576" cy="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1488" y="1584"/>
              <a:ext cx="720" cy="288"/>
            </a:xfrm>
            <a:prstGeom prst="roundRect">
              <a:avLst>
                <a:gd name="adj" fmla="val 16667"/>
              </a:avLst>
            </a:prstGeom>
            <a:solidFill>
              <a:srgbClr val="18649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bg1"/>
                  </a:solidFill>
                  <a:cs typeface="+mn-cs"/>
                </a:rPr>
                <a:t>Cypselae</a:t>
              </a:r>
              <a:endParaRPr lang="en-US">
                <a:cs typeface="+mn-cs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2448" y="2216"/>
              <a:ext cx="1248" cy="328"/>
            </a:xfrm>
            <a:prstGeom prst="roundRect">
              <a:avLst>
                <a:gd name="adj" fmla="val 16667"/>
              </a:avLst>
            </a:prstGeom>
            <a:solidFill>
              <a:srgbClr val="18649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440" y="2247"/>
              <a:ext cx="1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bg1"/>
                  </a:solidFill>
                  <a:cs typeface="+mn-cs"/>
                </a:rPr>
                <a:t>Double samaras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6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800100"/>
            <a:ext cx="8915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Plant hormones regulate plant functions.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58900"/>
            <a:ext cx="8610600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Hormones are chemical messengers.</a:t>
            </a:r>
          </a:p>
          <a:p>
            <a:pPr lvl="1" eaLnBrk="1" hangingPunct="1">
              <a:defRPr/>
            </a:pPr>
            <a:r>
              <a:rPr lang="en-US" smtClean="0"/>
              <a:t>produced in one part of an organism </a:t>
            </a:r>
          </a:p>
          <a:p>
            <a:pPr lvl="1" eaLnBrk="1" hangingPunct="1">
              <a:defRPr/>
            </a:pPr>
            <a:r>
              <a:rPr lang="en-US" smtClean="0"/>
              <a:t>stimulates or suppresses activity in another part </a:t>
            </a:r>
          </a:p>
        </p:txBody>
      </p:sp>
    </p:spTree>
    <p:extLst>
      <p:ext uri="{BB962C8B-B14F-4D97-AF65-F5344CB8AC3E}">
        <p14:creationId xmlns:p14="http://schemas.microsoft.com/office/powerpoint/2010/main" val="40345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727200"/>
            <a:ext cx="4572000" cy="2209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1" eaLnBrk="1" hangingPunct="1">
              <a:defRPr/>
            </a:pPr>
            <a:r>
              <a:rPr lang="en-US" smtClean="0"/>
              <a:t>ending seed dormancy </a:t>
            </a:r>
          </a:p>
          <a:p>
            <a:pPr lvl="1" eaLnBrk="1" hangingPunct="1">
              <a:defRPr/>
            </a:pPr>
            <a:r>
              <a:rPr lang="en-US" smtClean="0"/>
              <a:t>rapid growth of young seedlings </a:t>
            </a:r>
          </a:p>
          <a:p>
            <a:pPr lvl="1" eaLnBrk="1" hangingPunct="1">
              <a:defRPr/>
            </a:pPr>
            <a:r>
              <a:rPr lang="en-US" smtClean="0"/>
              <a:t>rapid growth of some flower stalks  </a:t>
            </a:r>
          </a:p>
        </p:txBody>
      </p:sp>
      <p:pic>
        <p:nvPicPr>
          <p:cNvPr id="64520" name="Picture 8" descr="bhspe-072205-00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09700"/>
            <a:ext cx="35020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01638" y="335958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Gibberellins are plant hormones that produce dramatic increases in size.</a:t>
            </a:r>
            <a:endParaRPr lang="en-US" sz="28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  <p:bldP spid="645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46200"/>
            <a:ext cx="45720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US" smtClean="0"/>
              <a:t>some fruits picked before they are ripe </a:t>
            </a:r>
          </a:p>
          <a:p>
            <a:pPr lvl="1" eaLnBrk="1" hangingPunct="1">
              <a:defRPr/>
            </a:pPr>
            <a:r>
              <a:rPr lang="en-US" smtClean="0"/>
              <a:t>sprayed with ethylene to ripen when reach destination </a:t>
            </a:r>
          </a:p>
        </p:txBody>
      </p: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397000"/>
            <a:ext cx="353218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457200" y="310808"/>
            <a:ext cx="8686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Ethylene causes the ripening of fruits.</a:t>
            </a:r>
          </a:p>
        </p:txBody>
      </p:sp>
    </p:spTree>
    <p:extLst>
      <p:ext uri="{BB962C8B-B14F-4D97-AF65-F5344CB8AC3E}">
        <p14:creationId xmlns:p14="http://schemas.microsoft.com/office/powerpoint/2010/main" val="21145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  <p:bldP spid="665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hspe-072205-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678363" cy="5791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20700" y="31080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Auxins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lengthen plant cells in the growing tip. 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2000" dirty="0">
              <a:ea typeface="Times New Roman" charset="0"/>
              <a:cs typeface="Times New Roman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1647996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stimulates growth of primary stem 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utoUpdateAnimBg="0"/>
      <p:bldP spid="68616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0100"/>
            <a:ext cx="8915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Plant organs are made of three tissue systems.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4168"/>
            <a:ext cx="8915400" cy="492851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Dermal tissue covers the outside of a plant. </a:t>
            </a:r>
          </a:p>
          <a:p>
            <a:pPr lvl="1" eaLnBrk="1" hangingPunct="1">
              <a:defRPr/>
            </a:pPr>
            <a:r>
              <a:rPr lang="en-US" dirty="0" smtClean="0"/>
              <a:t>protects the plant </a:t>
            </a:r>
          </a:p>
          <a:p>
            <a:pPr lvl="1" eaLnBrk="1" hangingPunct="1">
              <a:defRPr/>
            </a:pPr>
            <a:r>
              <a:rPr lang="en-US" dirty="0" smtClean="0"/>
              <a:t>secretes cuticle of leaves </a:t>
            </a:r>
          </a:p>
          <a:p>
            <a:pPr lvl="1" eaLnBrk="1" hangingPunct="1">
              <a:defRPr/>
            </a:pPr>
            <a:r>
              <a:rPr lang="en-US" dirty="0" smtClean="0"/>
              <a:t>forms outer bark of trees </a:t>
            </a:r>
          </a:p>
          <a:p>
            <a:pPr marL="457200" lvl="1" indent="0" eaLnBrk="1" hangingPunct="1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Ground tissue is found inside</a:t>
            </a:r>
          </a:p>
          <a:p>
            <a:pPr lvl="1">
              <a:defRPr/>
            </a:pPr>
            <a:r>
              <a:rPr lang="en-US" dirty="0"/>
              <a:t>provides support </a:t>
            </a:r>
          </a:p>
          <a:p>
            <a:pPr lvl="1">
              <a:defRPr/>
            </a:pPr>
            <a:r>
              <a:rPr lang="en-US" dirty="0"/>
              <a:t>stores materials in roots and stems </a:t>
            </a:r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2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817"/>
            <a:ext cx="8686800" cy="1084783"/>
          </a:xfrm>
        </p:spPr>
        <p:txBody>
          <a:bodyPr>
            <a:normAutofit fontScale="90000"/>
          </a:bodyPr>
          <a:lstStyle/>
          <a:p>
            <a:r>
              <a:rPr lang="en-US" dirty="0"/>
              <a:t>Plants can respond to light, touch, gravity, and seasonal changes.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71615"/>
            <a:ext cx="4038600" cy="3954548"/>
          </a:xfrm>
        </p:spPr>
        <p:txBody>
          <a:bodyPr/>
          <a:lstStyle/>
          <a:p>
            <a:r>
              <a:rPr lang="en-US" dirty="0" smtClean="0"/>
              <a:t>Tropism = growth or turning movement of a plant in response to an environmental stimulus.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38" r="16538"/>
          <a:stretch>
            <a:fillRect/>
          </a:stretch>
        </p:blipFill>
        <p:spPr>
          <a:xfrm>
            <a:off x="4648200" y="2171615"/>
            <a:ext cx="4038600" cy="3954548"/>
          </a:xfrm>
        </p:spPr>
      </p:pic>
    </p:spTree>
    <p:extLst>
      <p:ext uri="{BB962C8B-B14F-4D97-AF65-F5344CB8AC3E}">
        <p14:creationId xmlns:p14="http://schemas.microsoft.com/office/powerpoint/2010/main" val="388561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8" y="315872"/>
            <a:ext cx="8902700" cy="12206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Phototropism is the tendency of a plant to grow toward light. </a:t>
            </a:r>
            <a:br>
              <a:rPr lang="en-US" dirty="0"/>
            </a:br>
            <a:endParaRPr lang="en-US" dirty="0" smtClean="0">
              <a:cs typeface="+mj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727200"/>
            <a:ext cx="36576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56" y="1905542"/>
            <a:ext cx="4173712" cy="48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533400" y="28829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 err="1">
                <a:ea typeface="Times New Roman" charset="0"/>
                <a:cs typeface="Times New Roman" charset="0"/>
              </a:rPr>
              <a:t>auxins</a:t>
            </a:r>
            <a:r>
              <a:rPr lang="en-US" sz="2400" dirty="0">
                <a:ea typeface="Times New Roman" charset="0"/>
                <a:cs typeface="Times New Roman" charset="0"/>
              </a:rPr>
              <a:t> build up on shaded side of stem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cells on shaded side lengthen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causes stem to bend toward light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bldLvl="2" autoUpdateAnimBg="0"/>
      <p:bldP spid="70668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46200"/>
            <a:ext cx="8610600" cy="1219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defRPr/>
            </a:pPr>
            <a:r>
              <a:rPr lang="en-US" smtClean="0"/>
              <a:t>climbing plants and vines</a:t>
            </a:r>
          </a:p>
          <a:p>
            <a:pPr lvl="1" eaLnBrk="1" hangingPunct="1">
              <a:defRPr/>
            </a:pPr>
            <a:r>
              <a:rPr lang="en-US" smtClean="0"/>
              <a:t>plants that grow in direction of constant wind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94506" y="285659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Thigmotropism</a:t>
            </a:r>
            <a:r>
              <a:rPr lang="en-US" sz="36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is a plant</a:t>
            </a:r>
            <a:r>
              <a:rPr lang="ja-JP" altLang="en-US" sz="3600" dirty="0">
                <a:solidFill>
                  <a:srgbClr val="000000"/>
                </a:solidFill>
                <a:latin typeface="Arial"/>
                <a:ea typeface="Times New Roman" charset="0"/>
                <a:cs typeface="Times New Roman" charset="0"/>
              </a:rPr>
              <a:t>’</a:t>
            </a:r>
            <a:r>
              <a:rPr lang="en-US" sz="36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 response to </a:t>
            </a:r>
            <a:r>
              <a:rPr lang="en-US" sz="36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touchlike</a:t>
            </a:r>
            <a:r>
              <a:rPr lang="en-US" sz="36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stimuli.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407354"/>
            <a:ext cx="3051226" cy="40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  <p:bldP spid="727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714500"/>
            <a:ext cx="86106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US" smtClean="0"/>
              <a:t>positive gravitropism is downward growth (roots) </a:t>
            </a:r>
          </a:p>
          <a:p>
            <a:pPr lvl="1" eaLnBrk="1" hangingPunct="1">
              <a:defRPr/>
            </a:pPr>
            <a:r>
              <a:rPr lang="en-US" smtClean="0"/>
              <a:t>negative gravitropism is upward growth (shoots)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95093" y="348532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Gravitropism</a:t>
            </a:r>
            <a:r>
              <a:rPr lang="en-US" sz="3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is a plant</a:t>
            </a:r>
            <a:r>
              <a:rPr lang="ja-JP" altLang="en-US" sz="3200" dirty="0">
                <a:solidFill>
                  <a:srgbClr val="000000"/>
                </a:solidFill>
                <a:latin typeface="Arial"/>
                <a:ea typeface="Times New Roman" charset="0"/>
                <a:cs typeface="Times New Roman" charset="0"/>
              </a:rPr>
              <a:t>’</a:t>
            </a:r>
            <a:r>
              <a:rPr lang="en-US" sz="3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 response to Earth</a:t>
            </a:r>
            <a:r>
              <a:rPr lang="ja-JP" altLang="en-US" sz="3200" dirty="0">
                <a:solidFill>
                  <a:srgbClr val="000000"/>
                </a:solidFill>
                <a:latin typeface="Arial"/>
                <a:ea typeface="Times New Roman" charset="0"/>
                <a:cs typeface="Times New Roman" charset="0"/>
              </a:rPr>
              <a:t>’</a:t>
            </a:r>
            <a:r>
              <a:rPr lang="en-US" sz="3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 gravitational pull.</a:t>
            </a:r>
            <a:endParaRPr lang="en-US" sz="3200" dirty="0"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00" y="2628900"/>
            <a:ext cx="7279863" cy="39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 autoUpdateAnimBg="0"/>
      <p:bldP spid="962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45386" y="2050391"/>
            <a:ext cx="4572000" cy="167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US" dirty="0" smtClean="0"/>
              <a:t>Some responses protect plants from predators.</a:t>
            </a:r>
          </a:p>
          <a:p>
            <a:pPr lvl="1" eaLnBrk="1" hangingPunct="1">
              <a:defRPr/>
            </a:pPr>
            <a:r>
              <a:rPr lang="en-US" dirty="0" smtClean="0"/>
              <a:t>Some responses allow plants to capture food.</a:t>
            </a:r>
            <a:endParaRPr lang="en-US" sz="2000" dirty="0" smtClean="0"/>
          </a:p>
        </p:txBody>
      </p:sp>
      <p:pic>
        <p:nvPicPr>
          <p:cNvPr id="74756" name="Picture 4" descr="bhspe-072205-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1613"/>
            <a:ext cx="3403600" cy="50053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45386" y="372424"/>
            <a:ext cx="8610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Some plants have rapid responses not involving growth.</a:t>
            </a:r>
            <a:endParaRPr lang="en-US" sz="36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 autoUpdateAnimBg="0"/>
      <p:bldP spid="747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14500"/>
            <a:ext cx="8610600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triggers some plants to flower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triggers fall colors/winter dormancy of deciduous trees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69946" y="310808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Photoperiodism</a:t>
            </a:r>
            <a:r>
              <a:rPr lang="en-US" sz="36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is a response to the changing lengths of day and night.</a:t>
            </a:r>
            <a:endParaRPr lang="en-US" sz="3600" dirty="0"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66" y="2744543"/>
            <a:ext cx="6393974" cy="41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2" autoUpdateAnimBg="0"/>
      <p:bldP spid="757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35" name="Group 27"/>
          <p:cNvGrpSpPr>
            <a:grpSpLocks/>
          </p:cNvGrpSpPr>
          <p:nvPr/>
        </p:nvGrpSpPr>
        <p:grpSpPr bwMode="auto">
          <a:xfrm>
            <a:off x="4160838" y="1371600"/>
            <a:ext cx="4983162" cy="5334000"/>
            <a:chOff x="3120" y="912"/>
            <a:chExt cx="3168" cy="3360"/>
          </a:xfrm>
        </p:grpSpPr>
        <p:grpSp>
          <p:nvGrpSpPr>
            <p:cNvPr id="17412" name="Group 24"/>
            <p:cNvGrpSpPr>
              <a:grpSpLocks/>
            </p:cNvGrpSpPr>
            <p:nvPr/>
          </p:nvGrpSpPr>
          <p:grpSpPr bwMode="auto">
            <a:xfrm>
              <a:off x="3120" y="912"/>
              <a:ext cx="3168" cy="3072"/>
              <a:chOff x="3216" y="960"/>
              <a:chExt cx="3168" cy="3072"/>
            </a:xfrm>
          </p:grpSpPr>
          <p:pic>
            <p:nvPicPr>
              <p:cNvPr id="17414" name="Picture 5" descr="bhspe-072101-005-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1" y="960"/>
                <a:ext cx="2283" cy="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5" name="Picture 7" descr="bhspe-072101-005-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5" y="1972"/>
                <a:ext cx="883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6" name="Picture 4" descr="bhspe-072101-005-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3062"/>
                <a:ext cx="804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6" descr="bhspe-072101-005-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960"/>
                <a:ext cx="835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21" name="Line 13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00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622" name="Line 14"/>
              <p:cNvSpPr>
                <a:spLocks noChangeShapeType="1"/>
              </p:cNvSpPr>
              <p:nvPr/>
            </p:nvSpPr>
            <p:spPr bwMode="auto">
              <a:xfrm flipV="1">
                <a:off x="4128" y="2352"/>
                <a:ext cx="105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623" name="Line 15"/>
              <p:cNvSpPr>
                <a:spLocks noChangeShapeType="1"/>
              </p:cNvSpPr>
              <p:nvPr/>
            </p:nvSpPr>
            <p:spPr bwMode="auto">
              <a:xfrm flipV="1">
                <a:off x="4080" y="2976"/>
                <a:ext cx="9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624" name="AutoShape 1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576" cy="144"/>
              </a:xfrm>
              <a:prstGeom prst="roundRect">
                <a:avLst>
                  <a:gd name="adj" fmla="val 16667"/>
                </a:avLst>
              </a:prstGeom>
              <a:solidFill>
                <a:srgbClr val="1864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627" name="Text Box 19"/>
              <p:cNvSpPr txBox="1">
                <a:spLocks noChangeArrowheads="1"/>
              </p:cNvSpPr>
              <p:nvPr/>
            </p:nvSpPr>
            <p:spPr bwMode="auto">
              <a:xfrm>
                <a:off x="3456" y="1737"/>
                <a:ext cx="52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300" b="1">
                    <a:solidFill>
                      <a:schemeClr val="bg1"/>
                    </a:solidFill>
                    <a:cs typeface="+mn-cs"/>
                  </a:rPr>
                  <a:t>stem</a:t>
                </a:r>
              </a:p>
            </p:txBody>
          </p:sp>
          <p:sp>
            <p:nvSpPr>
              <p:cNvPr id="68628" name="AutoShape 2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576" cy="144"/>
              </a:xfrm>
              <a:prstGeom prst="roundRect">
                <a:avLst>
                  <a:gd name="adj" fmla="val 16667"/>
                </a:avLst>
              </a:prstGeom>
              <a:solidFill>
                <a:srgbClr val="1864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629" name="Text Box 21"/>
              <p:cNvSpPr txBox="1">
                <a:spLocks noChangeArrowheads="1"/>
              </p:cNvSpPr>
              <p:nvPr/>
            </p:nvSpPr>
            <p:spPr bwMode="auto">
              <a:xfrm>
                <a:off x="3504" y="2889"/>
                <a:ext cx="52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300" b="1">
                    <a:solidFill>
                      <a:schemeClr val="bg1"/>
                    </a:solidFill>
                    <a:cs typeface="+mn-cs"/>
                  </a:rPr>
                  <a:t>leaf</a:t>
                </a:r>
              </a:p>
            </p:txBody>
          </p:sp>
          <p:sp>
            <p:nvSpPr>
              <p:cNvPr id="68630" name="AutoShape 22"/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576" cy="144"/>
              </a:xfrm>
              <a:prstGeom prst="roundRect">
                <a:avLst>
                  <a:gd name="adj" fmla="val 16667"/>
                </a:avLst>
              </a:prstGeom>
              <a:solidFill>
                <a:srgbClr val="1864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631" name="Text Box 23"/>
              <p:cNvSpPr txBox="1">
                <a:spLocks noChangeArrowheads="1"/>
              </p:cNvSpPr>
              <p:nvPr/>
            </p:nvSpPr>
            <p:spPr bwMode="auto">
              <a:xfrm>
                <a:off x="3504" y="3849"/>
                <a:ext cx="52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300" b="1">
                    <a:solidFill>
                      <a:schemeClr val="bg1"/>
                    </a:solidFill>
                    <a:cs typeface="+mn-cs"/>
                  </a:rPr>
                  <a:t>root</a:t>
                </a:r>
              </a:p>
            </p:txBody>
          </p:sp>
        </p:grpSp>
        <p:pic>
          <p:nvPicPr>
            <p:cNvPr id="17413" name="Picture 26" descr="642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736"/>
              <a:ext cx="76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32103" y="1562100"/>
            <a:ext cx="43307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US" dirty="0" smtClean="0"/>
              <a:t>two networks of hollow tubes </a:t>
            </a:r>
          </a:p>
          <a:p>
            <a:pPr lvl="1" eaLnBrk="1" hangingPunct="1">
              <a:defRPr/>
            </a:pPr>
            <a:r>
              <a:rPr lang="en-US" dirty="0" smtClean="0"/>
              <a:t>xylem transports water and minerals </a:t>
            </a:r>
          </a:p>
          <a:p>
            <a:pPr lvl="1" eaLnBrk="1" hangingPunct="1">
              <a:defRPr/>
            </a:pPr>
            <a:r>
              <a:rPr lang="en-US" dirty="0" smtClean="0"/>
              <a:t>phloem transports photosynthetic products 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539750" y="273959"/>
            <a:ext cx="8521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Vascular tissue transports water, minerals and organic compounds.</a:t>
            </a:r>
          </a:p>
        </p:txBody>
      </p:sp>
    </p:spTree>
    <p:extLst>
      <p:ext uri="{BB962C8B-B14F-4D97-AF65-F5344CB8AC3E}">
        <p14:creationId xmlns:p14="http://schemas.microsoft.com/office/powerpoint/2010/main" val="733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 autoUpdateAnimBg="0"/>
      <p:bldP spid="686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454150"/>
            <a:ext cx="8153400" cy="527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defRPr/>
            </a:pPr>
            <a:r>
              <a:rPr lang="en-US" dirty="0" smtClean="0"/>
              <a:t>absorption occurs at roots 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58178" y="299110"/>
            <a:ext cx="8153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0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Water travels from roots to the top of trees.</a:t>
            </a:r>
            <a:endParaRPr lang="en-US" sz="4000" dirty="0">
              <a:ea typeface="Times New Roman" charset="0"/>
              <a:cs typeface="Times New Roman" charset="0"/>
            </a:endParaRP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668338" y="1879600"/>
            <a:ext cx="815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ea typeface="Times New Roman" charset="0"/>
                <a:cs typeface="Times New Roman" charset="0"/>
              </a:rPr>
              <a:t>cohesion and adhesion in xylem</a:t>
            </a: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668338" y="2314575"/>
            <a:ext cx="815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ea typeface="Times New Roman" charset="0"/>
                <a:cs typeface="Times New Roman" charset="0"/>
              </a:rPr>
              <a:t>transpiration at leaves </a:t>
            </a:r>
          </a:p>
        </p:txBody>
      </p:sp>
      <p:pic>
        <p:nvPicPr>
          <p:cNvPr id="77856" name="Picture 32" descr="644c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3352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7" name="Picture 33" descr="&#10;644b_2.gif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17863"/>
            <a:ext cx="2743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8" name="Picture 34" descr="644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9163"/>
            <a:ext cx="2895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  <p:bldP spid="77853" grpId="0" autoUpdateAnimBg="0"/>
      <p:bldP spid="77854" grpId="0" build="p" bldLvl="2" autoUpdateAnimBg="0"/>
      <p:bldP spid="7785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872387"/>
            <a:ext cx="52451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1" eaLnBrk="1" hangingPunct="1">
              <a:defRPr/>
            </a:pPr>
            <a:r>
              <a:rPr lang="en-US" dirty="0" smtClean="0"/>
              <a:t>water vapor exits leaf stomata</a:t>
            </a:r>
          </a:p>
          <a:p>
            <a:pPr lvl="1" eaLnBrk="1" hangingPunct="1">
              <a:defRPr/>
            </a:pPr>
            <a:r>
              <a:rPr lang="en-US" dirty="0" smtClean="0"/>
              <a:t>helps pull water to the top branches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57844" y="355600"/>
            <a:ext cx="494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4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Transpiration is the loss of water vapor through leaves.</a:t>
            </a:r>
          </a:p>
        </p:txBody>
      </p:sp>
      <p:pic>
        <p:nvPicPr>
          <p:cNvPr id="80905" name="Picture 9" descr="644tree.gif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812800"/>
            <a:ext cx="28178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  <p:bldP spid="809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803275"/>
            <a:ext cx="8890000" cy="822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Roots anchor plants and absorb mineral nutrients from soil.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27200"/>
            <a:ext cx="3733800" cy="414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Roots provide many functions.</a:t>
            </a:r>
          </a:p>
          <a:p>
            <a:pPr lvl="1" eaLnBrk="1" hangingPunct="1">
              <a:defRPr/>
            </a:pPr>
            <a:r>
              <a:rPr lang="en-US" smtClean="0"/>
              <a:t>support the plant</a:t>
            </a:r>
          </a:p>
          <a:p>
            <a:pPr lvl="1" eaLnBrk="1" hangingPunct="1">
              <a:defRPr/>
            </a:pPr>
            <a:r>
              <a:rPr lang="en-US" smtClean="0"/>
              <a:t>absorb, transport, and store nutrients </a:t>
            </a:r>
          </a:p>
          <a:p>
            <a:pPr lvl="1" eaLnBrk="1" hangingPunct="1">
              <a:defRPr/>
            </a:pPr>
            <a:r>
              <a:rPr lang="en-US" smtClean="0"/>
              <a:t>root hairs help absorption  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19460" name="Picture 4" descr="bhspe-072103-00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5950"/>
            <a:ext cx="40386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1606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050" y="2786932"/>
            <a:ext cx="8509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defRPr/>
            </a:pPr>
            <a:r>
              <a:rPr lang="en-US" sz="2400" dirty="0" smtClean="0"/>
              <a:t>grow underground for storage 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title"/>
          </p:nvPr>
        </p:nvSpPr>
        <p:spPr>
          <a:xfrm>
            <a:off x="133350" y="212257"/>
            <a:ext cx="8686800" cy="822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Stems support plants, transport materials, and provide storage. 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133350" y="1147631"/>
            <a:ext cx="85217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Stems have many functions.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support leaves and flowers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house most of the vascular system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store water </a:t>
            </a: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146050" y="3231132"/>
            <a:ext cx="387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form new plants </a:t>
            </a: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 smtClean="0">
                <a:ea typeface="Times New Roman" charset="0"/>
                <a:cs typeface="Times New Roman" charset="0"/>
              </a:rPr>
              <a:t>Photosynthesis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 smtClean="0">
                <a:ea typeface="Times New Roman" charset="0"/>
                <a:cs typeface="Times New Roman" charset="0"/>
              </a:rPr>
              <a:t>Protection</a:t>
            </a:r>
            <a:endParaRPr lang="en-US" sz="2400" dirty="0">
              <a:ea typeface="Times New Roman" charset="0"/>
              <a:cs typeface="Times New Roman" charset="0"/>
            </a:endParaRPr>
          </a:p>
        </p:txBody>
      </p:sp>
      <p:pic>
        <p:nvPicPr>
          <p:cNvPr id="105486" name="Picture 14" descr="bhspe-072103-01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05" y="1309110"/>
            <a:ext cx="3612797" cy="202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105487" name="Group 15"/>
          <p:cNvGrpSpPr>
            <a:grpSpLocks/>
          </p:cNvGrpSpPr>
          <p:nvPr/>
        </p:nvGrpSpPr>
        <p:grpSpPr bwMode="auto">
          <a:xfrm>
            <a:off x="5797356" y="2261470"/>
            <a:ext cx="1671240" cy="525462"/>
            <a:chOff x="1536" y="3024"/>
            <a:chExt cx="1248" cy="192"/>
          </a:xfrm>
        </p:grpSpPr>
        <p:sp>
          <p:nvSpPr>
            <p:cNvPr id="105488" name="AutoShape 16"/>
            <p:cNvSpPr>
              <a:spLocks noChangeArrowheads="1"/>
            </p:cNvSpPr>
            <p:nvPr/>
          </p:nvSpPr>
          <p:spPr bwMode="auto">
            <a:xfrm>
              <a:off x="1536" y="3024"/>
              <a:ext cx="1104" cy="192"/>
            </a:xfrm>
            <a:prstGeom prst="roundRect">
              <a:avLst>
                <a:gd name="adj" fmla="val 16667"/>
              </a:avLst>
            </a:prstGeom>
            <a:solidFill>
              <a:srgbClr val="C64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9" name="Text Box 17"/>
            <p:cNvSpPr txBox="1">
              <a:spLocks noChangeArrowheads="1"/>
            </p:cNvSpPr>
            <p:nvPr/>
          </p:nvSpPr>
          <p:spPr bwMode="auto">
            <a:xfrm>
              <a:off x="1536" y="3024"/>
              <a:ext cx="12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  <a:cs typeface="+mn-cs"/>
                </a:rPr>
                <a:t>Strawberry </a:t>
              </a:r>
              <a:r>
                <a:rPr lang="en-US" b="1" dirty="0" err="1">
                  <a:solidFill>
                    <a:schemeClr val="bg1"/>
                  </a:solidFill>
                  <a:cs typeface="+mn-cs"/>
                </a:rPr>
                <a:t>stolons</a:t>
              </a:r>
              <a:endParaRPr lang="en-US" b="1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33350" y="4683591"/>
            <a:ext cx="2201523" cy="1890526"/>
            <a:chOff x="816" y="1584"/>
            <a:chExt cx="2448" cy="1633"/>
          </a:xfrm>
        </p:grpSpPr>
        <p:pic>
          <p:nvPicPr>
            <p:cNvPr id="11" name="Picture 4" descr="bhspe-072103-0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584"/>
              <a:ext cx="2448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864" y="2976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rgbClr val="C64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64" y="2976"/>
              <a:ext cx="9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bg1"/>
                  </a:solidFill>
                  <a:cs typeface="+mn-cs"/>
                </a:rPr>
                <a:t>Ginger rhizomes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199631" y="3923349"/>
            <a:ext cx="1827212" cy="2743200"/>
            <a:chOff x="3648" y="1584"/>
            <a:chExt cx="1087" cy="1632"/>
          </a:xfrm>
        </p:grpSpPr>
        <p:pic>
          <p:nvPicPr>
            <p:cNvPr id="15" name="Picture 5" descr="bhspe-072103-0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584"/>
              <a:ext cx="108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3696" y="2976"/>
              <a:ext cx="768" cy="192"/>
            </a:xfrm>
            <a:prstGeom prst="roundRect">
              <a:avLst>
                <a:gd name="adj" fmla="val 16667"/>
              </a:avLst>
            </a:prstGeom>
            <a:solidFill>
              <a:srgbClr val="C64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696" y="2976"/>
              <a:ext cx="9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bg1"/>
                  </a:solidFill>
                  <a:cs typeface="+mn-cs"/>
                </a:rPr>
                <a:t>Potato tubers</a:t>
              </a:r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5364605" y="3923349"/>
            <a:ext cx="2808990" cy="2076809"/>
            <a:chOff x="2304" y="2208"/>
            <a:chExt cx="2736" cy="1824"/>
          </a:xfrm>
        </p:grpSpPr>
        <p:pic>
          <p:nvPicPr>
            <p:cNvPr id="19" name="Picture 4" descr="bhspe-072103-0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208"/>
              <a:ext cx="2736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2400" y="3792"/>
              <a:ext cx="768" cy="192"/>
            </a:xfrm>
            <a:prstGeom prst="roundRect">
              <a:avLst>
                <a:gd name="adj" fmla="val 16667"/>
              </a:avLst>
            </a:prstGeom>
            <a:solidFill>
              <a:srgbClr val="C64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400" y="3792"/>
              <a:ext cx="96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bg1"/>
                  </a:solidFill>
                  <a:cs typeface="+mn-cs"/>
                </a:rPr>
                <a:t>Cactus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2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build="p" bldLvl="2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hspe-072104-00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0782">
            <a:off x="5167313" y="2095500"/>
            <a:ext cx="27574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800100"/>
            <a:ext cx="88900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Most leaves share some similar structures.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140" y="2540943"/>
            <a:ext cx="47879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The blade is usually broad and flat. </a:t>
            </a:r>
          </a:p>
          <a:p>
            <a:pPr lvl="1" eaLnBrk="1" hangingPunct="1">
              <a:defRPr/>
            </a:pPr>
            <a:r>
              <a:rPr lang="en-US" dirty="0" smtClean="0"/>
              <a:t>collects sunlight for photosynthesis</a:t>
            </a:r>
          </a:p>
          <a:p>
            <a:pPr lvl="1" eaLnBrk="1" hangingPunct="1">
              <a:defRPr/>
            </a:pPr>
            <a:r>
              <a:rPr lang="en-US" dirty="0" smtClean="0"/>
              <a:t>connects to the stem by a petiole </a:t>
            </a:r>
          </a:p>
        </p:txBody>
      </p: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6400800" y="2400300"/>
            <a:ext cx="2743200" cy="3048000"/>
            <a:chOff x="2592" y="2112"/>
            <a:chExt cx="1728" cy="1920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3216" y="33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3216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3552" y="211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3552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264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2592" y="40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2832" y="331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3696" y="2208"/>
              <a:ext cx="62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blade</a:t>
              </a: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976" y="3552"/>
              <a:ext cx="62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petiole</a:t>
              </a: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2832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0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bhspe-072204-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" y="2514967"/>
            <a:ext cx="3221024" cy="24395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622300" y="223660"/>
            <a:ext cx="8521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4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Leaves have many adaptations.</a:t>
            </a:r>
            <a:endParaRPr lang="en-US" sz="4400" dirty="0">
              <a:ea typeface="Times New Roman" charset="0"/>
              <a:cs typeface="Times New Roman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82819" y="1184104"/>
            <a:ext cx="6616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ea typeface="Times New Roman" charset="0"/>
                <a:cs typeface="Times New Roman" charset="0"/>
              </a:rPr>
              <a:t>for extreme temperatures, ex: pine needles</a:t>
            </a:r>
            <a:endParaRPr lang="en-US" sz="24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82819" y="1546054"/>
            <a:ext cx="6997176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for water loss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, ex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: cactus 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spines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For getting food, ex: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enus fly trap</a:t>
            </a:r>
            <a:endParaRPr lang="en-US" sz="24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6" name="Picture 4" descr="bhspe-072201-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05" y="2422354"/>
            <a:ext cx="3061894" cy="24189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5" descr="bhspe-072205-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2" y="3205727"/>
            <a:ext cx="2378986" cy="349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1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8043</TotalTime>
  <Words>672</Words>
  <Application>Microsoft Office PowerPoint</Application>
  <PresentationFormat>On-screen Show (4:3)</PresentationFormat>
  <Paragraphs>133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PLANTS PPT 2016</vt:lpstr>
      <vt:lpstr>Plant organs are made of three tissue systems. </vt:lpstr>
      <vt:lpstr>PowerPoint Presentation</vt:lpstr>
      <vt:lpstr>PowerPoint Presentation</vt:lpstr>
      <vt:lpstr>PowerPoint Presentation</vt:lpstr>
      <vt:lpstr>Roots anchor plants and absorb mineral nutrients from soil. </vt:lpstr>
      <vt:lpstr>Stems support plants, transport materials, and provide storage. </vt:lpstr>
      <vt:lpstr>Most leaves share some similar structures.</vt:lpstr>
      <vt:lpstr>PowerPoint Presentation</vt:lpstr>
      <vt:lpstr>Flowers contain reproductive organs protected by specialized leaves. </vt:lpstr>
      <vt:lpstr>PowerPoint Presentation</vt:lpstr>
      <vt:lpstr>PowerPoint Presentation</vt:lpstr>
      <vt:lpstr>Flowering plants can be pollinated by wind or animals. </vt:lpstr>
      <vt:lpstr>PowerPoint Presentation</vt:lpstr>
      <vt:lpstr>Animals, wind, and water can spread seeds. </vt:lpstr>
      <vt:lpstr>Plant hormones regulate plant functions.</vt:lpstr>
      <vt:lpstr>PowerPoint Presentation</vt:lpstr>
      <vt:lpstr>PowerPoint Presentation</vt:lpstr>
      <vt:lpstr>PowerPoint Presentation</vt:lpstr>
      <vt:lpstr>Plants can respond to light, touch, gravity, and seasonal changes.</vt:lpstr>
      <vt:lpstr>Phototropism is the tendency of a plant to grow toward light.  </vt:lpstr>
      <vt:lpstr>PowerPoint Presentation</vt:lpstr>
      <vt:lpstr>PowerPoint Presentation</vt:lpstr>
      <vt:lpstr>PowerPoint Presentation</vt:lpstr>
      <vt:lpstr>PowerPoint Presentation</vt:lpstr>
    </vt:vector>
  </TitlesOfParts>
  <Company>Mansfield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PPT 2015</dc:title>
  <dc:creator>Rebecca Wheatley</dc:creator>
  <cp:lastModifiedBy>admin</cp:lastModifiedBy>
  <cp:revision>11</cp:revision>
  <dcterms:created xsi:type="dcterms:W3CDTF">2015-03-13T11:30:29Z</dcterms:created>
  <dcterms:modified xsi:type="dcterms:W3CDTF">2016-04-05T12:12:37Z</dcterms:modified>
</cp:coreProperties>
</file>