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7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41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esProps" Target="presProps.xml"/><Relationship Id="rId81" Type="http://schemas.openxmlformats.org/officeDocument/2006/relationships/viewProps" Target="viewProps.xml"/><Relationship Id="rId82" Type="http://schemas.openxmlformats.org/officeDocument/2006/relationships/theme" Target="theme/theme1.xml"/><Relationship Id="rId83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notesMaster" Target="notesMasters/notesMaster1.xml"/><Relationship Id="rId79" Type="http://schemas.openxmlformats.org/officeDocument/2006/relationships/printerSettings" Target="printerSettings/printerSettings1.bin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684240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1" name="Shape 4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0" name="Shape 4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2" name="Shape 5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2" name="Shape 5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0" name="Shape 5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8" name="Shape 5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5" name="Shape 5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9" name="Shape 5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2" name="Shape 5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7" name="Shape 5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3" name="Shape 5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0" name="Shape 5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7" name="Shape 5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Shape 61"/>
          <p:cNvGrpSpPr/>
          <p:nvPr/>
        </p:nvGrpSpPr>
        <p:grpSpPr>
          <a:xfrm>
            <a:off x="-11" y="1000670"/>
            <a:ext cx="7314320" cy="3087224"/>
            <a:chOff x="-11" y="1378676"/>
            <a:chExt cx="7314320" cy="4116299"/>
          </a:xfrm>
        </p:grpSpPr>
        <p:sp>
          <p:nvSpPr>
            <p:cNvPr id="62" name="Shape 62"/>
            <p:cNvSpPr/>
            <p:nvPr/>
          </p:nvSpPr>
          <p:spPr>
            <a:xfrm flipH="1">
              <a:off x="-11" y="1378676"/>
              <a:ext cx="187800" cy="41162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 flipH="1">
              <a:off x="187809" y="1378676"/>
              <a:ext cx="7126499" cy="4116299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685800" y="1699932"/>
            <a:ext cx="6400799" cy="1000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685800" y="2700338"/>
            <a:ext cx="6400799" cy="67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Shape 68"/>
          <p:cNvGrpSpPr/>
          <p:nvPr/>
        </p:nvGrpSpPr>
        <p:grpSpPr>
          <a:xfrm>
            <a:off x="-13" y="-9140"/>
            <a:ext cx="8005727" cy="1209421"/>
            <a:chOff x="-13" y="-12187"/>
            <a:chExt cx="8005727" cy="1161900"/>
          </a:xfrm>
        </p:grpSpPr>
        <p:sp>
          <p:nvSpPr>
            <p:cNvPr id="69" name="Shape 69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6245" y="1278513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648200" y="1278513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77" name="Shape 77"/>
          <p:cNvGrpSpPr/>
          <p:nvPr/>
        </p:nvGrpSpPr>
        <p:grpSpPr>
          <a:xfrm>
            <a:off x="-13" y="-9140"/>
            <a:ext cx="8005727" cy="1209421"/>
            <a:chOff x="-13" y="-12187"/>
            <a:chExt cx="8005727" cy="1161900"/>
          </a:xfrm>
        </p:grpSpPr>
        <p:sp>
          <p:nvSpPr>
            <p:cNvPr id="78" name="Shape 78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Shape 83"/>
          <p:cNvGrpSpPr/>
          <p:nvPr/>
        </p:nvGrpSpPr>
        <p:grpSpPr>
          <a:xfrm>
            <a:off x="-13" y="-9140"/>
            <a:ext cx="8005727" cy="1209421"/>
            <a:chOff x="-13" y="-12187"/>
            <a:chExt cx="8005727" cy="1161900"/>
          </a:xfrm>
        </p:grpSpPr>
        <p:sp>
          <p:nvSpPr>
            <p:cNvPr id="84" name="Shape 84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 flipH="1">
            <a:off x="8964665" y="4623760"/>
            <a:ext cx="187800" cy="521400"/>
          </a:xfrm>
          <a:prstGeom prst="rect">
            <a:avLst/>
          </a:prstGeom>
          <a:solidFill>
            <a:srgbClr val="AB010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/>
          <p:nvPr/>
        </p:nvSpPr>
        <p:spPr>
          <a:xfrm flipH="1">
            <a:off x="3866777" y="4623760"/>
            <a:ext cx="5097900" cy="521400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866812" y="4623760"/>
            <a:ext cx="5097900" cy="521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33867" y="-70"/>
            <a:ext cx="3409812" cy="2107677"/>
            <a:chOff x="0" y="1493"/>
            <a:chExt cx="3409812" cy="2810236"/>
          </a:xfrm>
        </p:grpSpPr>
        <p:cxnSp>
          <p:nvCxnSpPr>
            <p:cNvPr id="6" name="Shape 6"/>
            <p:cNvCxnSpPr/>
            <p:nvPr/>
          </p:nvCxnSpPr>
          <p:spPr>
            <a:xfrm>
              <a:off x="0" y="245542"/>
              <a:ext cx="32510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" name="Shape 7"/>
            <p:cNvCxnSpPr/>
            <p:nvPr/>
          </p:nvCxnSpPr>
          <p:spPr>
            <a:xfrm rot="-5400000">
              <a:off x="-1212177" y="1407880"/>
              <a:ext cx="28062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0" y="474143"/>
              <a:ext cx="26669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0" y="702743"/>
              <a:ext cx="21675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0" y="931342"/>
              <a:ext cx="18626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0" y="1159942"/>
              <a:ext cx="14900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0" y="1388542"/>
              <a:ext cx="12191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0" y="1617142"/>
              <a:ext cx="9905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0" y="1845742"/>
              <a:ext cx="7452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0" y="2074342"/>
              <a:ext cx="5333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0" y="2302943"/>
              <a:ext cx="2624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 rot="-5400000">
              <a:off x="-814261" y="1238115"/>
              <a:ext cx="24683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Shape 18"/>
            <p:cNvCxnSpPr/>
            <p:nvPr/>
          </p:nvCxnSpPr>
          <p:spPr>
            <a:xfrm rot="-5400000">
              <a:off x="-357712" y="1014527"/>
              <a:ext cx="20180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Shape 19"/>
            <p:cNvCxnSpPr/>
            <p:nvPr/>
          </p:nvCxnSpPr>
          <p:spPr>
            <a:xfrm rot="-5400000">
              <a:off x="-853" y="887576"/>
              <a:ext cx="17639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Shape 20"/>
            <p:cNvCxnSpPr/>
            <p:nvPr/>
          </p:nvCxnSpPr>
          <p:spPr>
            <a:xfrm rot="-5400000">
              <a:off x="326307" y="790194"/>
              <a:ext cx="15693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Shape 21"/>
            <p:cNvCxnSpPr/>
            <p:nvPr/>
          </p:nvCxnSpPr>
          <p:spPr>
            <a:xfrm rot="-5400000">
              <a:off x="636516" y="709726"/>
              <a:ext cx="14085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Shape 22"/>
            <p:cNvCxnSpPr/>
            <p:nvPr/>
          </p:nvCxnSpPr>
          <p:spPr>
            <a:xfrm rot="-5400000">
              <a:off x="972228" y="603961"/>
              <a:ext cx="11967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Shape 23"/>
            <p:cNvCxnSpPr/>
            <p:nvPr/>
          </p:nvCxnSpPr>
          <p:spPr>
            <a:xfrm rot="-5400000">
              <a:off x="1278236" y="527761"/>
              <a:ext cx="10443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Shape 24"/>
            <p:cNvCxnSpPr/>
            <p:nvPr/>
          </p:nvCxnSpPr>
          <p:spPr>
            <a:xfrm rot="-5400000">
              <a:off x="1590398" y="440776"/>
              <a:ext cx="8795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Shape 25"/>
            <p:cNvCxnSpPr/>
            <p:nvPr/>
          </p:nvCxnSpPr>
          <p:spPr>
            <a:xfrm rot="-5400000">
              <a:off x="1883657" y="377227"/>
              <a:ext cx="7527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Shape 26"/>
            <p:cNvCxnSpPr/>
            <p:nvPr/>
          </p:nvCxnSpPr>
          <p:spPr>
            <a:xfrm rot="-5400000">
              <a:off x="2198066" y="292493"/>
              <a:ext cx="5834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Shape 27"/>
            <p:cNvCxnSpPr/>
            <p:nvPr/>
          </p:nvCxnSpPr>
          <p:spPr>
            <a:xfrm rot="-5400000">
              <a:off x="2521027" y="199376"/>
              <a:ext cx="3972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Shape 28"/>
            <p:cNvCxnSpPr/>
            <p:nvPr/>
          </p:nvCxnSpPr>
          <p:spPr>
            <a:xfrm rot="-5400000">
              <a:off x="2801688" y="148627"/>
              <a:ext cx="2954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Shape 29"/>
            <p:cNvCxnSpPr/>
            <p:nvPr/>
          </p:nvCxnSpPr>
          <p:spPr>
            <a:xfrm rot="-5400000">
              <a:off x="3079242" y="102444"/>
              <a:ext cx="2015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Shape 30"/>
            <p:cNvCxnSpPr/>
            <p:nvPr/>
          </p:nvCxnSpPr>
          <p:spPr>
            <a:xfrm rot="-5400000">
              <a:off x="3324762" y="85076"/>
              <a:ext cx="1686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2pPr>
            <a:lvl3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33" name="Shape 33"/>
          <p:cNvGrpSpPr/>
          <p:nvPr/>
        </p:nvGrpSpPr>
        <p:grpSpPr>
          <a:xfrm rot="10800000">
            <a:off x="5734187" y="3035893"/>
            <a:ext cx="3409812" cy="2107677"/>
            <a:chOff x="0" y="1493"/>
            <a:chExt cx="3409812" cy="2810236"/>
          </a:xfrm>
        </p:grpSpPr>
        <p:cxnSp>
          <p:nvCxnSpPr>
            <p:cNvPr id="34" name="Shape 34"/>
            <p:cNvCxnSpPr/>
            <p:nvPr/>
          </p:nvCxnSpPr>
          <p:spPr>
            <a:xfrm>
              <a:off x="0" y="245542"/>
              <a:ext cx="32510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Shape 35"/>
            <p:cNvCxnSpPr/>
            <p:nvPr/>
          </p:nvCxnSpPr>
          <p:spPr>
            <a:xfrm rot="-5400000">
              <a:off x="-1212177" y="1407880"/>
              <a:ext cx="28062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Shape 36"/>
            <p:cNvCxnSpPr/>
            <p:nvPr/>
          </p:nvCxnSpPr>
          <p:spPr>
            <a:xfrm>
              <a:off x="0" y="474143"/>
              <a:ext cx="26669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Shape 37"/>
            <p:cNvCxnSpPr/>
            <p:nvPr/>
          </p:nvCxnSpPr>
          <p:spPr>
            <a:xfrm>
              <a:off x="0" y="702743"/>
              <a:ext cx="21675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Shape 38"/>
            <p:cNvCxnSpPr/>
            <p:nvPr/>
          </p:nvCxnSpPr>
          <p:spPr>
            <a:xfrm>
              <a:off x="0" y="931342"/>
              <a:ext cx="18626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Shape 39"/>
            <p:cNvCxnSpPr/>
            <p:nvPr/>
          </p:nvCxnSpPr>
          <p:spPr>
            <a:xfrm>
              <a:off x="0" y="1159942"/>
              <a:ext cx="14900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Shape 40"/>
            <p:cNvCxnSpPr/>
            <p:nvPr/>
          </p:nvCxnSpPr>
          <p:spPr>
            <a:xfrm>
              <a:off x="0" y="1388542"/>
              <a:ext cx="12191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Shape 41"/>
            <p:cNvCxnSpPr/>
            <p:nvPr/>
          </p:nvCxnSpPr>
          <p:spPr>
            <a:xfrm>
              <a:off x="0" y="1617142"/>
              <a:ext cx="9905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Shape 42"/>
            <p:cNvCxnSpPr/>
            <p:nvPr/>
          </p:nvCxnSpPr>
          <p:spPr>
            <a:xfrm>
              <a:off x="0" y="1845742"/>
              <a:ext cx="7452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Shape 43"/>
            <p:cNvCxnSpPr/>
            <p:nvPr/>
          </p:nvCxnSpPr>
          <p:spPr>
            <a:xfrm>
              <a:off x="0" y="2074342"/>
              <a:ext cx="5333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Shape 44"/>
            <p:cNvCxnSpPr/>
            <p:nvPr/>
          </p:nvCxnSpPr>
          <p:spPr>
            <a:xfrm>
              <a:off x="0" y="2302943"/>
              <a:ext cx="2624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Shape 45"/>
            <p:cNvCxnSpPr/>
            <p:nvPr/>
          </p:nvCxnSpPr>
          <p:spPr>
            <a:xfrm rot="-5400000">
              <a:off x="-814261" y="1238115"/>
              <a:ext cx="24683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Shape 46"/>
            <p:cNvCxnSpPr/>
            <p:nvPr/>
          </p:nvCxnSpPr>
          <p:spPr>
            <a:xfrm rot="-5400000">
              <a:off x="-357712" y="1014527"/>
              <a:ext cx="20180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Shape 47"/>
            <p:cNvCxnSpPr/>
            <p:nvPr/>
          </p:nvCxnSpPr>
          <p:spPr>
            <a:xfrm rot="-5400000">
              <a:off x="-853" y="887576"/>
              <a:ext cx="17639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Shape 48"/>
            <p:cNvCxnSpPr/>
            <p:nvPr/>
          </p:nvCxnSpPr>
          <p:spPr>
            <a:xfrm rot="-5400000">
              <a:off x="326307" y="790194"/>
              <a:ext cx="15693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Shape 49"/>
            <p:cNvCxnSpPr/>
            <p:nvPr/>
          </p:nvCxnSpPr>
          <p:spPr>
            <a:xfrm rot="-5400000">
              <a:off x="636516" y="709726"/>
              <a:ext cx="14085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Shape 50"/>
            <p:cNvCxnSpPr/>
            <p:nvPr/>
          </p:nvCxnSpPr>
          <p:spPr>
            <a:xfrm rot="-5400000">
              <a:off x="972228" y="603961"/>
              <a:ext cx="11967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Shape 51"/>
            <p:cNvCxnSpPr/>
            <p:nvPr/>
          </p:nvCxnSpPr>
          <p:spPr>
            <a:xfrm rot="-5400000">
              <a:off x="1278236" y="527761"/>
              <a:ext cx="10443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Shape 52"/>
            <p:cNvCxnSpPr/>
            <p:nvPr/>
          </p:nvCxnSpPr>
          <p:spPr>
            <a:xfrm rot="-5400000">
              <a:off x="1590398" y="440776"/>
              <a:ext cx="8795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Shape 53"/>
            <p:cNvCxnSpPr/>
            <p:nvPr/>
          </p:nvCxnSpPr>
          <p:spPr>
            <a:xfrm rot="-5400000">
              <a:off x="1883657" y="377227"/>
              <a:ext cx="7527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Shape 54"/>
            <p:cNvCxnSpPr/>
            <p:nvPr/>
          </p:nvCxnSpPr>
          <p:spPr>
            <a:xfrm rot="-5400000">
              <a:off x="2198066" y="292493"/>
              <a:ext cx="5834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Shape 55"/>
            <p:cNvCxnSpPr/>
            <p:nvPr/>
          </p:nvCxnSpPr>
          <p:spPr>
            <a:xfrm rot="-5400000">
              <a:off x="2521027" y="199376"/>
              <a:ext cx="3972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Shape 56"/>
            <p:cNvCxnSpPr/>
            <p:nvPr/>
          </p:nvCxnSpPr>
          <p:spPr>
            <a:xfrm rot="-5400000">
              <a:off x="2801688" y="148627"/>
              <a:ext cx="2954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Shape 57"/>
            <p:cNvCxnSpPr/>
            <p:nvPr/>
          </p:nvCxnSpPr>
          <p:spPr>
            <a:xfrm rot="-5400000">
              <a:off x="3079242" y="102444"/>
              <a:ext cx="2015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Shape 58"/>
            <p:cNvCxnSpPr/>
            <p:nvPr/>
          </p:nvCxnSpPr>
          <p:spPr>
            <a:xfrm rot="-5400000">
              <a:off x="3324762" y="85076"/>
              <a:ext cx="1686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2"/>
                </a:solidFill>
              </a:rPr>
              <a:t>‹#›</a:t>
            </a:fld>
            <a:endParaRPr lang="en" sz="13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4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44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45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46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49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50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52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5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54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55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ctrTitle"/>
          </p:nvPr>
        </p:nvSpPr>
        <p:spPr>
          <a:xfrm>
            <a:off x="685800" y="1699920"/>
            <a:ext cx="6400799" cy="167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RESPIRATION AND ANIMAL HOMEOSTASIS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subTitle" idx="1"/>
          </p:nvPr>
        </p:nvSpPr>
        <p:spPr>
          <a:xfrm>
            <a:off x="609975" y="4153663"/>
            <a:ext cx="6400799" cy="67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Moving Electrons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6400" rtl="0">
              <a:lnSpc>
                <a:spcPct val="115000"/>
              </a:lnSpc>
              <a:spcBef>
                <a:spcPts val="700"/>
              </a:spcBef>
              <a:buClr>
                <a:srgbClr val="40458C"/>
              </a:buClr>
              <a:buSzPct val="100000"/>
              <a:buFont typeface="Arial"/>
              <a:buChar char="●"/>
            </a:pPr>
            <a:r>
              <a:rPr lang="en" sz="2800" b="1">
                <a:solidFill>
                  <a:srgbClr val="40458C"/>
                </a:solidFill>
              </a:rPr>
              <a:t>when we digest large molecules, electrons are moved from one molecule to another</a:t>
            </a:r>
          </a:p>
          <a:p>
            <a:pPr marL="457200" lvl="0" indent="-406400" rtl="0">
              <a:lnSpc>
                <a:spcPct val="115000"/>
              </a:lnSpc>
              <a:spcBef>
                <a:spcPts val="700"/>
              </a:spcBef>
              <a:buClr>
                <a:srgbClr val="40458C"/>
              </a:buClr>
              <a:buSzPct val="100000"/>
              <a:buFont typeface="Arial"/>
              <a:buChar char="●"/>
            </a:pPr>
            <a:r>
              <a:rPr lang="en" sz="2800" b="1">
                <a:solidFill>
                  <a:srgbClr val="40458C"/>
                </a:solidFill>
              </a:rPr>
              <a:t>in living systems, electrons do not move alone</a:t>
            </a:r>
          </a:p>
          <a:p>
            <a:pPr marL="914400" lvl="1" indent="-381000" rtl="0">
              <a:lnSpc>
                <a:spcPct val="115000"/>
              </a:lnSpc>
              <a:spcBef>
                <a:spcPts val="60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400" b="1">
                <a:solidFill>
                  <a:srgbClr val="0F116A"/>
                </a:solidFill>
              </a:rPr>
              <a:t>electrons move as part of </a:t>
            </a:r>
            <a:r>
              <a:rPr lang="en" sz="2400" b="1" u="sng">
                <a:solidFill>
                  <a:srgbClr val="CC0000"/>
                </a:solidFill>
              </a:rPr>
              <a:t>H atom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Oxidation-Reduction 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800" y="1395425"/>
            <a:ext cx="7871175" cy="3432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214850" y="-189575"/>
            <a:ext cx="8138699" cy="1402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200"/>
              <a:t>Moving Electrons in Respiration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88475" y="1278525"/>
            <a:ext cx="85983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600"/>
              </a:spcBef>
              <a:buNone/>
            </a:pPr>
            <a:r>
              <a:rPr lang="en" sz="2600" b="1">
                <a:solidFill>
                  <a:srgbClr val="0F116A"/>
                </a:solidFill>
              </a:rPr>
              <a:t>Electron carriers move electrons by shuttling</a:t>
            </a:r>
          </a:p>
          <a:p>
            <a:pPr lvl="0" rtl="0">
              <a:lnSpc>
                <a:spcPct val="90000"/>
              </a:lnSpc>
              <a:spcBef>
                <a:spcPts val="600"/>
              </a:spcBef>
              <a:buNone/>
            </a:pPr>
            <a:r>
              <a:rPr lang="en" sz="2600" b="1">
                <a:solidFill>
                  <a:srgbClr val="0F116A"/>
                </a:solidFill>
              </a:rPr>
              <a:t>H atoms around</a:t>
            </a:r>
          </a:p>
          <a:p>
            <a:pPr lvl="0" rtl="0">
              <a:lnSpc>
                <a:spcPct val="90000"/>
              </a:lnSpc>
              <a:spcBef>
                <a:spcPts val="600"/>
              </a:spcBef>
              <a:buNone/>
            </a:pPr>
            <a:r>
              <a:rPr lang="en" sz="2400" b="1">
                <a:solidFill>
                  <a:srgbClr val="40458C"/>
                </a:solidFill>
              </a:rPr>
              <a:t>NAD</a:t>
            </a:r>
            <a:r>
              <a:rPr lang="en" sz="4000" b="1" baseline="30000">
                <a:solidFill>
                  <a:srgbClr val="40458C"/>
                </a:solidFill>
              </a:rPr>
              <a:t>+</a:t>
            </a:r>
            <a:r>
              <a:rPr lang="en" sz="2400" b="1">
                <a:solidFill>
                  <a:srgbClr val="40458C"/>
                </a:solidFill>
              </a:rPr>
              <a:t>   </a:t>
            </a:r>
            <a:r>
              <a:rPr lang="en" sz="2200" b="1">
                <a:solidFill>
                  <a:srgbClr val="40458C"/>
                </a:solidFill>
              </a:rPr>
              <a:t>NADH (reduced)</a:t>
            </a:r>
          </a:p>
          <a:p>
            <a:pPr lvl="0" rtl="0">
              <a:lnSpc>
                <a:spcPct val="90000"/>
              </a:lnSpc>
              <a:spcBef>
                <a:spcPts val="600"/>
              </a:spcBef>
              <a:buNone/>
            </a:pPr>
            <a:r>
              <a:rPr lang="en" sz="2400" b="1">
                <a:solidFill>
                  <a:srgbClr val="40458C"/>
                </a:solidFill>
              </a:rPr>
              <a:t>FAD</a:t>
            </a:r>
            <a:r>
              <a:rPr lang="en" sz="4000" b="1" baseline="30000">
                <a:solidFill>
                  <a:srgbClr val="40458C"/>
                </a:solidFill>
              </a:rPr>
              <a:t>+2 </a:t>
            </a:r>
            <a:r>
              <a:rPr lang="en" sz="2200" b="1">
                <a:solidFill>
                  <a:srgbClr val="660066"/>
                </a:solidFill>
              </a:rPr>
              <a:t>   </a:t>
            </a:r>
            <a:r>
              <a:rPr lang="en" sz="2200" b="1">
                <a:solidFill>
                  <a:srgbClr val="40458C"/>
                </a:solidFill>
              </a:rPr>
              <a:t>FADH</a:t>
            </a:r>
            <a:r>
              <a:rPr lang="en" sz="3700" b="1" baseline="-25000">
                <a:solidFill>
                  <a:srgbClr val="40458C"/>
                </a:solidFill>
              </a:rPr>
              <a:t>2 </a:t>
            </a:r>
            <a:r>
              <a:rPr lang="en" sz="2200" b="1">
                <a:solidFill>
                  <a:srgbClr val="40458C"/>
                </a:solidFill>
              </a:rPr>
              <a:t>(reduced)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3925" y="1996750"/>
            <a:ext cx="5230774" cy="276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5" name="Shape 175"/>
          <p:cNvCxnSpPr/>
          <p:nvPr/>
        </p:nvCxnSpPr>
        <p:spPr>
          <a:xfrm>
            <a:off x="1390125" y="2792900"/>
            <a:ext cx="227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6" name="Shape 176"/>
          <p:cNvCxnSpPr/>
          <p:nvPr/>
        </p:nvCxnSpPr>
        <p:spPr>
          <a:xfrm>
            <a:off x="1478600" y="348797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800"/>
              <a:t>Overview of Cellular Respiration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9925" y="1329700"/>
            <a:ext cx="6578449" cy="363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Glycolysis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90000"/>
              </a:lnSpc>
              <a:spcBef>
                <a:spcPts val="70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sz="3000" b="1">
                <a:solidFill>
                  <a:srgbClr val="0F116A"/>
                </a:solidFill>
              </a:rPr>
              <a:t>Breaking down glucose</a:t>
            </a:r>
          </a:p>
          <a:p>
            <a:pPr marL="914400" lvl="1" indent="-406400" rtl="0">
              <a:lnSpc>
                <a:spcPct val="90000"/>
              </a:lnSpc>
              <a:spcBef>
                <a:spcPts val="7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800" b="1">
                <a:solidFill>
                  <a:srgbClr val="40458C"/>
                </a:solidFill>
              </a:rPr>
              <a:t>“glyco – lysis” (splitting sugar)</a:t>
            </a:r>
          </a:p>
          <a:p>
            <a:pPr marL="914400" lvl="1" indent="-406400" rtl="0">
              <a:lnSpc>
                <a:spcPct val="90000"/>
              </a:lnSpc>
              <a:spcBef>
                <a:spcPts val="7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800" b="1">
                <a:solidFill>
                  <a:srgbClr val="40458C"/>
                </a:solidFill>
              </a:rPr>
              <a:t>most ancient form of energy capture</a:t>
            </a:r>
          </a:p>
          <a:p>
            <a:pPr marL="1371600" lvl="2" indent="-381000" rtl="0">
              <a:lnSpc>
                <a:spcPct val="90000"/>
              </a:lnSpc>
              <a:spcBef>
                <a:spcPts val="600"/>
              </a:spcBef>
              <a:buClr>
                <a:srgbClr val="0F116A"/>
              </a:buClr>
              <a:buSzPct val="100000"/>
              <a:buFont typeface="Wingdings"/>
              <a:buChar char="§"/>
            </a:pPr>
            <a:r>
              <a:rPr lang="en" sz="2400" b="1">
                <a:solidFill>
                  <a:srgbClr val="0F116A"/>
                </a:solidFill>
              </a:rPr>
              <a:t>starting point for all cellular respiration</a:t>
            </a:r>
          </a:p>
          <a:p>
            <a:pPr marL="914400" lvl="1" indent="-406400" rtl="0">
              <a:lnSpc>
                <a:spcPct val="90000"/>
              </a:lnSpc>
              <a:spcBef>
                <a:spcPts val="7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800" b="1">
                <a:solidFill>
                  <a:srgbClr val="40458C"/>
                </a:solidFill>
              </a:rPr>
              <a:t>inefficient</a:t>
            </a:r>
          </a:p>
          <a:p>
            <a:pPr marL="1371600" lvl="2" indent="-381000" rtl="0">
              <a:lnSpc>
                <a:spcPct val="90000"/>
              </a:lnSpc>
              <a:spcBef>
                <a:spcPts val="600"/>
              </a:spcBef>
              <a:buClr>
                <a:schemeClr val="dk2"/>
              </a:buClr>
              <a:buSzPct val="100000"/>
              <a:buFont typeface="Wingdings"/>
              <a:buChar char="§"/>
            </a:pPr>
            <a:r>
              <a:rPr lang="en" sz="2400" b="1">
                <a:solidFill>
                  <a:srgbClr val="0F116A"/>
                </a:solidFill>
              </a:rPr>
              <a:t>generate only</a:t>
            </a:r>
            <a:r>
              <a:rPr lang="en" sz="2400" b="1">
                <a:solidFill>
                  <a:srgbClr val="660066"/>
                </a:solidFill>
              </a:rPr>
              <a:t> </a:t>
            </a:r>
            <a:r>
              <a:rPr lang="en" sz="2400" b="1" u="sng">
                <a:solidFill>
                  <a:srgbClr val="660066"/>
                </a:solidFill>
              </a:rPr>
              <a:t>2 ATP</a:t>
            </a:r>
            <a:r>
              <a:rPr lang="en" sz="2400" b="1">
                <a:solidFill>
                  <a:srgbClr val="0F116A"/>
                </a:solidFill>
              </a:rPr>
              <a:t> for every </a:t>
            </a:r>
            <a:r>
              <a:rPr lang="en" sz="2400" b="1" u="sng">
                <a:solidFill>
                  <a:srgbClr val="660066"/>
                </a:solidFill>
              </a:rPr>
              <a:t>1 glucose</a:t>
            </a:r>
          </a:p>
          <a:p>
            <a:pPr marL="914400" lvl="1" indent="-406400" rtl="0">
              <a:lnSpc>
                <a:spcPct val="90000"/>
              </a:lnSpc>
              <a:spcBef>
                <a:spcPts val="7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800" b="1">
                <a:solidFill>
                  <a:srgbClr val="40458C"/>
                </a:solidFill>
              </a:rPr>
              <a:t>in cytosol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Glycolysis Summary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9825" y="1278525"/>
            <a:ext cx="4545475" cy="375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NADH recycled to NAD+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93700" rtl="0">
              <a:lnSpc>
                <a:spcPct val="90000"/>
              </a:lnSpc>
              <a:spcBef>
                <a:spcPts val="60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sz="2600" b="1">
                <a:solidFill>
                  <a:srgbClr val="0F116A"/>
                </a:solidFill>
              </a:rPr>
              <a:t>Another molecule must accept H from NADH</a:t>
            </a:r>
          </a:p>
          <a:p>
            <a:pPr marL="914400" lvl="1" indent="-381000" rtl="0">
              <a:lnSpc>
                <a:spcPct val="90000"/>
              </a:lnSpc>
              <a:spcBef>
                <a:spcPts val="6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400" b="1">
                <a:solidFill>
                  <a:srgbClr val="40458C"/>
                </a:solidFill>
              </a:rPr>
              <a:t>anaerobic respiration</a:t>
            </a:r>
          </a:p>
          <a:p>
            <a:pPr marL="1371600" lvl="2" indent="-355600" rtl="0">
              <a:lnSpc>
                <a:spcPct val="90000"/>
              </a:lnSpc>
              <a:spcBef>
                <a:spcPts val="500"/>
              </a:spcBef>
              <a:buClr>
                <a:srgbClr val="0F116A"/>
              </a:buClr>
              <a:buSzPct val="100000"/>
              <a:buFont typeface="Wingdings"/>
              <a:buChar char="§"/>
            </a:pPr>
            <a:r>
              <a:rPr lang="en" sz="2000" b="1">
                <a:solidFill>
                  <a:srgbClr val="0F116A"/>
                </a:solidFill>
              </a:rPr>
              <a:t>ethanol fermentation</a:t>
            </a:r>
          </a:p>
          <a:p>
            <a:pPr marL="1371600" lvl="2" indent="-355600" rtl="0">
              <a:lnSpc>
                <a:spcPct val="90000"/>
              </a:lnSpc>
              <a:spcBef>
                <a:spcPts val="500"/>
              </a:spcBef>
              <a:buClr>
                <a:srgbClr val="0F116A"/>
              </a:buClr>
              <a:buSzPct val="100000"/>
              <a:buFont typeface="Wingdings"/>
              <a:buChar char="§"/>
            </a:pPr>
            <a:r>
              <a:rPr lang="en" sz="2000" b="1">
                <a:solidFill>
                  <a:srgbClr val="0F116A"/>
                </a:solidFill>
              </a:rPr>
              <a:t>lactic acid fermentation</a:t>
            </a:r>
          </a:p>
          <a:p>
            <a:pPr marL="914400" lvl="1" indent="-381000" rtl="0">
              <a:lnSpc>
                <a:spcPct val="90000"/>
              </a:lnSpc>
              <a:spcBef>
                <a:spcPts val="6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400" b="1">
                <a:solidFill>
                  <a:srgbClr val="40458C"/>
                </a:solidFill>
              </a:rPr>
              <a:t>aerobic respiration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3050" y="2016812"/>
            <a:ext cx="3333750" cy="275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Pyruvate Oxidation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</a:t>
            </a:r>
            <a:r>
              <a:rPr lang="en" b="1">
                <a:solidFill>
                  <a:srgbClr val="660066"/>
                </a:solidFill>
              </a:rPr>
              <a:t>Yield =</a:t>
            </a:r>
            <a:r>
              <a:rPr lang="en" b="1">
                <a:solidFill>
                  <a:srgbClr val="CC0000"/>
                </a:solidFill>
              </a:rPr>
              <a:t> 2C sugar </a:t>
            </a:r>
            <a:r>
              <a:rPr lang="en" b="1">
                <a:solidFill>
                  <a:srgbClr val="660066"/>
                </a:solidFill>
              </a:rPr>
              <a:t>+</a:t>
            </a:r>
            <a:r>
              <a:rPr lang="en" b="1">
                <a:solidFill>
                  <a:srgbClr val="CC0000"/>
                </a:solidFill>
              </a:rPr>
              <a:t> CO</a:t>
            </a:r>
            <a:r>
              <a:rPr lang="en" b="1" baseline="-25000">
                <a:solidFill>
                  <a:srgbClr val="CC0000"/>
                </a:solidFill>
              </a:rPr>
              <a:t>2 </a:t>
            </a:r>
            <a:r>
              <a:rPr lang="en" b="1">
                <a:solidFill>
                  <a:srgbClr val="660066"/>
                </a:solidFill>
              </a:rPr>
              <a:t>+</a:t>
            </a:r>
            <a:r>
              <a:rPr lang="en" b="1">
                <a:solidFill>
                  <a:srgbClr val="CC0000"/>
                </a:solidFill>
              </a:rPr>
              <a:t> NADH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7350" y="1278512"/>
            <a:ext cx="5829300" cy="311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Citric Acid Cycle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456245" y="1278513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15000"/>
              </a:lnSpc>
              <a:spcBef>
                <a:spcPts val="70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sz="3000" b="1">
                <a:solidFill>
                  <a:srgbClr val="0F116A"/>
                </a:solidFill>
              </a:rPr>
              <a:t>produces:</a:t>
            </a:r>
          </a:p>
          <a:p>
            <a:pPr marL="914400" lvl="1" indent="-406400" rtl="0">
              <a:lnSpc>
                <a:spcPct val="115000"/>
              </a:lnSpc>
              <a:spcBef>
                <a:spcPts val="7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800" b="1">
                <a:solidFill>
                  <a:srgbClr val="40458C"/>
                </a:solidFill>
              </a:rPr>
              <a:t>8 NADH</a:t>
            </a:r>
          </a:p>
          <a:p>
            <a:pPr marL="914400" lvl="1" indent="-342900" rtl="0">
              <a:lnSpc>
                <a:spcPct val="115000"/>
              </a:lnSpc>
              <a:spcBef>
                <a:spcPts val="700"/>
              </a:spcBef>
              <a:buClr>
                <a:srgbClr val="40458C"/>
              </a:buClr>
              <a:buSzPct val="64285"/>
              <a:buFont typeface="Courier New"/>
              <a:buChar char="o"/>
            </a:pPr>
            <a:r>
              <a:rPr lang="en" sz="2800" b="1">
                <a:solidFill>
                  <a:srgbClr val="40458C"/>
                </a:solidFill>
              </a:rPr>
              <a:t>2 FADH</a:t>
            </a:r>
            <a:r>
              <a:rPr lang="en" sz="4700" b="1" baseline="-25000">
                <a:solidFill>
                  <a:srgbClr val="40458C"/>
                </a:solidFill>
              </a:rPr>
              <a:t>2</a:t>
            </a:r>
          </a:p>
          <a:p>
            <a:pPr marL="914400" lvl="1" indent="-406400" rtl="0">
              <a:lnSpc>
                <a:spcPct val="115000"/>
              </a:lnSpc>
              <a:spcBef>
                <a:spcPts val="7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800" b="1">
                <a:solidFill>
                  <a:srgbClr val="40458C"/>
                </a:solidFill>
              </a:rPr>
              <a:t>2 ATP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9675" y="1283925"/>
            <a:ext cx="5829300" cy="36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>
            <a:spLocks noGrp="1"/>
          </p:cNvSpPr>
          <p:nvPr>
            <p:ph type="body" idx="2"/>
          </p:nvPr>
        </p:nvSpPr>
        <p:spPr>
          <a:xfrm>
            <a:off x="4648200" y="1278513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6400" rtl="0">
              <a:lnSpc>
                <a:spcPct val="115000"/>
              </a:lnSpc>
              <a:spcBef>
                <a:spcPts val="700"/>
              </a:spcBef>
              <a:buClr>
                <a:srgbClr val="40458C"/>
              </a:buClr>
              <a:buSzPct val="100000"/>
              <a:buFont typeface="Arial"/>
              <a:buChar char="●"/>
            </a:pPr>
            <a:r>
              <a:rPr lang="en" sz="2800" b="1">
                <a:solidFill>
                  <a:srgbClr val="40458C"/>
                </a:solidFill>
              </a:rPr>
              <a:t>series of molecules built into inner mitochondrial membrane</a:t>
            </a:r>
          </a:p>
          <a:p>
            <a:pPr marL="1371600" lvl="2" indent="-381000" rtl="0">
              <a:lnSpc>
                <a:spcPct val="115000"/>
              </a:lnSpc>
              <a:spcBef>
                <a:spcPts val="600"/>
              </a:spcBef>
              <a:buClr>
                <a:schemeClr val="dk2"/>
              </a:buClr>
              <a:buSzPct val="100000"/>
              <a:buFont typeface="Wingdings"/>
              <a:buChar char="§"/>
            </a:pPr>
            <a:r>
              <a:rPr lang="en" sz="2400" b="1">
                <a:solidFill>
                  <a:srgbClr val="0F116A"/>
                </a:solidFill>
              </a:rPr>
              <a:t>mostly </a:t>
            </a:r>
            <a:r>
              <a:rPr lang="en" sz="2400" b="1" u="sng">
                <a:solidFill>
                  <a:srgbClr val="660066"/>
                </a:solidFill>
              </a:rPr>
              <a:t>transport (integral) proteins</a:t>
            </a:r>
          </a:p>
          <a:p>
            <a:pPr marL="457200" lvl="0" indent="-406400" rtl="0">
              <a:lnSpc>
                <a:spcPct val="115000"/>
              </a:lnSpc>
              <a:spcBef>
                <a:spcPts val="700"/>
              </a:spcBef>
              <a:buClr>
                <a:srgbClr val="40458C"/>
              </a:buClr>
              <a:buSzPct val="100000"/>
              <a:buFont typeface="Arial"/>
              <a:buChar char="●"/>
            </a:pPr>
            <a:r>
              <a:rPr lang="en" sz="2800" b="1">
                <a:solidFill>
                  <a:srgbClr val="40458C"/>
                </a:solidFill>
              </a:rPr>
              <a:t>transport of electrons down ETC linked to ATP synthesis</a:t>
            </a:r>
          </a:p>
          <a:p>
            <a:pPr marL="457200" lvl="0" indent="-406400" rtl="0">
              <a:lnSpc>
                <a:spcPct val="115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800" b="1">
                <a:solidFill>
                  <a:srgbClr val="40458C"/>
                </a:solidFill>
              </a:rPr>
              <a:t>yields </a:t>
            </a:r>
            <a:r>
              <a:rPr lang="en" sz="2800" b="1">
                <a:solidFill>
                  <a:srgbClr val="CC0000"/>
                </a:solidFill>
              </a:rPr>
              <a:t>~34</a:t>
            </a:r>
            <a:r>
              <a:rPr lang="en" sz="2800" b="1">
                <a:solidFill>
                  <a:srgbClr val="40458C"/>
                </a:solidFill>
              </a:rPr>
              <a:t> </a:t>
            </a:r>
            <a:r>
              <a:rPr lang="en" sz="2800" b="1">
                <a:solidFill>
                  <a:srgbClr val="CC0000"/>
                </a:solidFill>
              </a:rPr>
              <a:t>ATP</a:t>
            </a:r>
            <a:r>
              <a:rPr lang="en" sz="2800" b="1">
                <a:solidFill>
                  <a:srgbClr val="40458C"/>
                </a:solidFill>
              </a:rPr>
              <a:t> from 1 glucose!</a:t>
            </a:r>
          </a:p>
          <a:p>
            <a:pPr marL="457200" lvl="0" indent="-342900" rtl="0">
              <a:lnSpc>
                <a:spcPct val="115000"/>
              </a:lnSpc>
              <a:spcBef>
                <a:spcPts val="700"/>
              </a:spcBef>
              <a:buClr>
                <a:srgbClr val="40458C"/>
              </a:buClr>
              <a:buSzPct val="64285"/>
              <a:buFont typeface="Arial"/>
              <a:buChar char="●"/>
            </a:pPr>
            <a:r>
              <a:rPr lang="en" sz="2800" b="1">
                <a:solidFill>
                  <a:srgbClr val="40458C"/>
                </a:solidFill>
              </a:rPr>
              <a:t>only in presence of O</a:t>
            </a:r>
            <a:r>
              <a:rPr lang="en" sz="4700" b="1" baseline="-25000">
                <a:solidFill>
                  <a:srgbClr val="40458C"/>
                </a:solidFill>
              </a:rPr>
              <a:t>2</a:t>
            </a:r>
            <a:r>
              <a:rPr lang="en" sz="2800" b="1">
                <a:solidFill>
                  <a:srgbClr val="40458C"/>
                </a:solidFill>
              </a:rPr>
              <a:t> (aerobic)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Electron Transport Chain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Law of Thermodynamics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1st Law - energy cannot be created or destroyed, only transformed.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400"/>
              <a:t>life is built on chemical reactions, transforming energy from one form to another.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2nd Law - everytime energy is transformed, the entropy of the universe increases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699" y="128650"/>
            <a:ext cx="7481449" cy="491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600" y="214850"/>
            <a:ext cx="8051100" cy="480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ctrTitle"/>
          </p:nvPr>
        </p:nvSpPr>
        <p:spPr>
          <a:xfrm>
            <a:off x="685800" y="1699932"/>
            <a:ext cx="6400799" cy="100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IMMUNITY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subTitle" idx="1"/>
          </p:nvPr>
        </p:nvSpPr>
        <p:spPr>
          <a:xfrm>
            <a:off x="685800" y="2700338"/>
            <a:ext cx="6400799" cy="67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2825" y="1424850"/>
            <a:ext cx="3003775" cy="229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Immune System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70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sz="2400" b="1">
                <a:solidFill>
                  <a:srgbClr val="0F116A"/>
                </a:solidFill>
              </a:rPr>
              <a:t>Highly developed in mammals</a:t>
            </a:r>
          </a:p>
          <a:p>
            <a:pPr marL="457200" lvl="0" indent="-381000" rtl="0">
              <a:lnSpc>
                <a:spcPct val="115000"/>
              </a:lnSpc>
              <a:spcBef>
                <a:spcPts val="70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sz="2400" b="1">
                <a:solidFill>
                  <a:srgbClr val="0F116A"/>
                </a:solidFill>
              </a:rPr>
              <a:t>Two types of immunity:</a:t>
            </a:r>
          </a:p>
          <a:p>
            <a:pPr lvl="0" indent="4572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40458C"/>
                </a:solidFill>
              </a:rPr>
              <a:t>1.</a:t>
            </a:r>
            <a:r>
              <a:rPr lang="en" sz="2400" b="1">
                <a:solidFill>
                  <a:srgbClr val="800000"/>
                </a:solidFill>
              </a:rPr>
              <a:t>Innate immunity (nonspecific)</a:t>
            </a:r>
          </a:p>
          <a:p>
            <a:pPr lvl="0" indent="4572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40458C"/>
                </a:solidFill>
              </a:rPr>
              <a:t>2.</a:t>
            </a:r>
            <a:r>
              <a:rPr lang="en" sz="2400" b="1">
                <a:solidFill>
                  <a:srgbClr val="008000"/>
                </a:solidFill>
              </a:rPr>
              <a:t>Adaptive immunity (specific)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5375" y="1160100"/>
            <a:ext cx="3311849" cy="38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Lines of Defense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55" name="Shape 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753" y="1634250"/>
            <a:ext cx="8430499" cy="281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Inflammatory Response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62" name="Shape 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525" y="1387675"/>
            <a:ext cx="7974325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 Cells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6400" rtl="0">
              <a:lnSpc>
                <a:spcPct val="115000"/>
              </a:lnSpc>
              <a:spcBef>
                <a:spcPts val="700"/>
              </a:spcBef>
              <a:spcAft>
                <a:spcPts val="6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800" b="1">
                <a:solidFill>
                  <a:srgbClr val="0F116A"/>
                </a:solidFill>
              </a:rPr>
              <a:t>Involved in </a:t>
            </a:r>
            <a:r>
              <a:rPr lang="en" sz="2800" b="1" u="sng">
                <a:solidFill>
                  <a:srgbClr val="800080"/>
                </a:solidFill>
              </a:rPr>
              <a:t>HUMORAL RESPONSE</a:t>
            </a:r>
          </a:p>
          <a:p>
            <a:pPr marL="457200" lvl="0" indent="-406400" rtl="0">
              <a:lnSpc>
                <a:spcPct val="80000"/>
              </a:lnSpc>
              <a:spcBef>
                <a:spcPts val="700"/>
              </a:spcBef>
              <a:spcAft>
                <a:spcPts val="600"/>
              </a:spcAft>
              <a:buClr>
                <a:srgbClr val="303469"/>
              </a:buClr>
              <a:buSzPct val="100000"/>
              <a:buFont typeface="Arial"/>
              <a:buChar char="●"/>
            </a:pPr>
            <a:r>
              <a:rPr lang="en" sz="2800" b="1">
                <a:solidFill>
                  <a:srgbClr val="303469"/>
                </a:solidFill>
              </a:rPr>
              <a:t>Attacks foreign antigens in blood or lymph</a:t>
            </a:r>
          </a:p>
          <a:p>
            <a:pPr marL="457200" lvl="0" indent="-342900" rtl="0">
              <a:lnSpc>
                <a:spcPct val="80000"/>
              </a:lnSpc>
              <a:spcBef>
                <a:spcPts val="700"/>
              </a:spcBef>
              <a:spcAft>
                <a:spcPts val="600"/>
              </a:spcAft>
              <a:buClr>
                <a:schemeClr val="dk2"/>
              </a:buClr>
              <a:buSzPct val="64285"/>
              <a:buFont typeface="Arial"/>
              <a:buChar char="●"/>
            </a:pPr>
            <a:r>
              <a:rPr lang="en" sz="2800" b="1">
                <a:solidFill>
                  <a:srgbClr val="0F116A"/>
                </a:solidFill>
              </a:rPr>
              <a:t>Produce specific </a:t>
            </a:r>
            <a:r>
              <a:rPr lang="en" sz="3200" b="1" u="sng">
                <a:solidFill>
                  <a:srgbClr val="0000FF"/>
                </a:solidFill>
              </a:rPr>
              <a:t>antibodies </a:t>
            </a:r>
            <a:r>
              <a:rPr lang="en" sz="2800" b="1">
                <a:solidFill>
                  <a:srgbClr val="0F116A"/>
                </a:solidFill>
              </a:rPr>
              <a:t>against specific </a:t>
            </a:r>
            <a:r>
              <a:rPr lang="en" sz="2800" b="1" u="sng">
                <a:solidFill>
                  <a:srgbClr val="008000"/>
                </a:solidFill>
              </a:rPr>
              <a:t>antigens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69" name="Shape 2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9900" y="2931925"/>
            <a:ext cx="2608500" cy="203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Types of B Cells</a:t>
            </a:r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6400" rtl="0">
              <a:lnSpc>
                <a:spcPct val="80000"/>
              </a:lnSpc>
              <a:spcBef>
                <a:spcPts val="700"/>
              </a:spcBef>
              <a:buClr>
                <a:srgbClr val="CC0000"/>
              </a:buClr>
              <a:buSzPct val="100000"/>
              <a:buFont typeface="Arial"/>
              <a:buChar char="●"/>
            </a:pPr>
            <a:r>
              <a:rPr lang="en" sz="2800" b="1" u="sng">
                <a:solidFill>
                  <a:srgbClr val="CC0000"/>
                </a:solidFill>
              </a:rPr>
              <a:t>plasma cells</a:t>
            </a:r>
          </a:p>
          <a:p>
            <a:pPr marL="914400" lvl="1" indent="-368300" rtl="0">
              <a:lnSpc>
                <a:spcPct val="80000"/>
              </a:lnSpc>
              <a:spcBef>
                <a:spcPts val="500"/>
              </a:spcBef>
              <a:buClr>
                <a:srgbClr val="0F116A"/>
              </a:buClr>
              <a:buSzPct val="100000"/>
              <a:buFont typeface="Courier New"/>
              <a:buChar char="o"/>
            </a:pPr>
            <a:r>
              <a:rPr lang="en" sz="2200" b="1">
                <a:solidFill>
                  <a:srgbClr val="0F116A"/>
                </a:solidFill>
              </a:rPr>
              <a:t>immediate production of antibodies</a:t>
            </a:r>
          </a:p>
          <a:p>
            <a:pPr marL="914400" lvl="1" indent="-368300" rtl="0">
              <a:lnSpc>
                <a:spcPct val="80000"/>
              </a:lnSpc>
              <a:spcBef>
                <a:spcPts val="500"/>
              </a:spcBef>
              <a:buClr>
                <a:srgbClr val="0F116A"/>
              </a:buClr>
              <a:buSzPct val="100000"/>
              <a:buFont typeface="Courier New"/>
              <a:buChar char="o"/>
            </a:pPr>
            <a:r>
              <a:rPr lang="en" sz="2200" b="1">
                <a:solidFill>
                  <a:srgbClr val="0F116A"/>
                </a:solidFill>
              </a:rPr>
              <a:t>rapid response, short term release</a:t>
            </a:r>
          </a:p>
          <a:p>
            <a:pPr marL="457200" lvl="0" indent="0" rtl="0">
              <a:lnSpc>
                <a:spcPct val="80000"/>
              </a:lnSpc>
              <a:spcBef>
                <a:spcPts val="500"/>
              </a:spcBef>
              <a:buNone/>
            </a:pPr>
            <a:endParaRPr sz="2200" b="1">
              <a:solidFill>
                <a:srgbClr val="0F116A"/>
              </a:solidFill>
            </a:endParaRPr>
          </a:p>
          <a:p>
            <a:pPr marL="457200" lvl="0" indent="-406400" rtl="0">
              <a:lnSpc>
                <a:spcPct val="80000"/>
              </a:lnSpc>
              <a:spcBef>
                <a:spcPts val="700"/>
              </a:spcBef>
              <a:buClr>
                <a:srgbClr val="CC0000"/>
              </a:buClr>
              <a:buSzPct val="100000"/>
              <a:buFont typeface="Arial"/>
              <a:buChar char="●"/>
            </a:pPr>
            <a:r>
              <a:rPr lang="en" sz="2800" b="1" u="sng">
                <a:solidFill>
                  <a:srgbClr val="CC0000"/>
                </a:solidFill>
              </a:rPr>
              <a:t>memory cells</a:t>
            </a:r>
          </a:p>
          <a:p>
            <a:pPr marL="914400" lvl="1" indent="-368300" rtl="0">
              <a:lnSpc>
                <a:spcPct val="80000"/>
              </a:lnSpc>
              <a:spcBef>
                <a:spcPts val="500"/>
              </a:spcBef>
              <a:buClr>
                <a:srgbClr val="0F116A"/>
              </a:buClr>
              <a:buSzPct val="100000"/>
              <a:buFont typeface="Courier New"/>
              <a:buChar char="o"/>
            </a:pPr>
            <a:r>
              <a:rPr lang="en" sz="2200" b="1">
                <a:solidFill>
                  <a:srgbClr val="0F116A"/>
                </a:solidFill>
              </a:rPr>
              <a:t>continued circulation in body</a:t>
            </a:r>
          </a:p>
          <a:p>
            <a:pPr marL="914400" lvl="1" indent="-368300" rtl="0">
              <a:lnSpc>
                <a:spcPct val="80000"/>
              </a:lnSpc>
              <a:spcBef>
                <a:spcPts val="500"/>
              </a:spcBef>
              <a:buClr>
                <a:srgbClr val="0F116A"/>
              </a:buClr>
              <a:buSzPct val="100000"/>
              <a:buFont typeface="Courier New"/>
              <a:buChar char="o"/>
            </a:pPr>
            <a:r>
              <a:rPr lang="en" sz="2200" b="1">
                <a:solidFill>
                  <a:srgbClr val="0F116A"/>
                </a:solidFill>
              </a:rPr>
              <a:t>long term immunity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How Are Cells Recognized?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126375" y="1278525"/>
            <a:ext cx="85604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15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000" b="1" u="sng">
                <a:solidFill>
                  <a:srgbClr val="CC0000"/>
                </a:solidFill>
              </a:rPr>
              <a:t>Antigens</a:t>
            </a:r>
            <a:r>
              <a:rPr lang="en" sz="2000" b="1">
                <a:solidFill>
                  <a:srgbClr val="0F116A"/>
                </a:solidFill>
              </a:rPr>
              <a:t> - cellular name tag proteins</a:t>
            </a:r>
          </a:p>
          <a:p>
            <a:pPr marL="914400" lvl="1" indent="-355600" rtl="0">
              <a:lnSpc>
                <a:spcPct val="115000"/>
              </a:lnSpc>
              <a:spcBef>
                <a:spcPts val="600"/>
              </a:spcBef>
              <a:buClr>
                <a:srgbClr val="CC0000"/>
              </a:buClr>
              <a:buSzPct val="100000"/>
              <a:buFont typeface="Courier New"/>
              <a:buChar char="o"/>
            </a:pPr>
            <a:r>
              <a:rPr lang="en" sz="2000" b="1" u="sng">
                <a:solidFill>
                  <a:srgbClr val="CC0000"/>
                </a:solidFill>
              </a:rPr>
              <a:t>“self” antigens</a:t>
            </a:r>
          </a:p>
          <a:p>
            <a:pPr marL="1371600" lvl="2" indent="-355600" rtl="0">
              <a:lnSpc>
                <a:spcPct val="115000"/>
              </a:lnSpc>
              <a:spcBef>
                <a:spcPts val="500"/>
              </a:spcBef>
              <a:buClr>
                <a:srgbClr val="40458C"/>
              </a:buClr>
              <a:buSzPct val="100000"/>
              <a:buFont typeface="Wingdings"/>
              <a:buChar char="§"/>
            </a:pPr>
            <a:r>
              <a:rPr lang="en" sz="2000" b="1">
                <a:solidFill>
                  <a:srgbClr val="40458C"/>
                </a:solidFill>
              </a:rPr>
              <a:t>no response from WBCs</a:t>
            </a:r>
          </a:p>
          <a:p>
            <a:pPr marL="914400" lvl="1" indent="-355600" rtl="0">
              <a:lnSpc>
                <a:spcPct val="115000"/>
              </a:lnSpc>
              <a:spcBef>
                <a:spcPts val="500"/>
              </a:spcBef>
              <a:buClr>
                <a:srgbClr val="00B050"/>
              </a:buClr>
              <a:buSzPct val="100000"/>
              <a:buFont typeface="Courier New"/>
              <a:buChar char="o"/>
            </a:pPr>
            <a:r>
              <a:rPr lang="en" sz="2000" b="1" u="sng">
                <a:solidFill>
                  <a:srgbClr val="00B050"/>
                </a:solidFill>
              </a:rPr>
              <a:t>Major Histocompatibility Complex – MHC</a:t>
            </a:r>
          </a:p>
          <a:p>
            <a:pPr marL="1371600" lvl="2" indent="-355600" rtl="0">
              <a:lnSpc>
                <a:spcPct val="115000"/>
              </a:lnSpc>
              <a:spcBef>
                <a:spcPts val="500"/>
              </a:spcBef>
              <a:buClr>
                <a:srgbClr val="2D44A4"/>
              </a:buClr>
              <a:buSzPct val="100000"/>
              <a:buFont typeface="Wingdings"/>
              <a:buChar char="§"/>
            </a:pPr>
            <a:r>
              <a:rPr lang="en" sz="2000" b="1" u="sng">
                <a:solidFill>
                  <a:srgbClr val="2D44A4"/>
                </a:solidFill>
              </a:rPr>
              <a:t>Protein used by all cells for recognition</a:t>
            </a:r>
          </a:p>
          <a:p>
            <a:pPr marL="914400" lvl="1" indent="-355600" rtl="0">
              <a:lnSpc>
                <a:spcPct val="115000"/>
              </a:lnSpc>
              <a:spcBef>
                <a:spcPts val="600"/>
              </a:spcBef>
              <a:buClr>
                <a:srgbClr val="CC0000"/>
              </a:buClr>
              <a:buSzPct val="100000"/>
              <a:buFont typeface="Courier New"/>
              <a:buChar char="o"/>
            </a:pPr>
            <a:r>
              <a:rPr lang="en" sz="2000" b="1" u="sng">
                <a:solidFill>
                  <a:srgbClr val="CC0000"/>
                </a:solidFill>
              </a:rPr>
              <a:t>“foreign” antigens</a:t>
            </a:r>
          </a:p>
          <a:p>
            <a:pPr marL="1371600" lvl="2" indent="-355600" rtl="0">
              <a:lnSpc>
                <a:spcPct val="115000"/>
              </a:lnSpc>
              <a:spcBef>
                <a:spcPts val="500"/>
              </a:spcBef>
              <a:buClr>
                <a:srgbClr val="40458C"/>
              </a:buClr>
              <a:buSzPct val="100000"/>
              <a:buFont typeface="Wingdings"/>
              <a:buChar char="§"/>
            </a:pPr>
            <a:r>
              <a:rPr lang="en" sz="2000" b="1">
                <a:solidFill>
                  <a:srgbClr val="40458C"/>
                </a:solidFill>
              </a:rPr>
              <a:t>response from WBCs</a:t>
            </a:r>
          </a:p>
          <a:p>
            <a:pPr marL="1828800" lvl="3" indent="-342900" rtl="0">
              <a:lnSpc>
                <a:spcPct val="115000"/>
              </a:lnSpc>
              <a:spcBef>
                <a:spcPts val="500"/>
              </a:spcBef>
              <a:buClr>
                <a:srgbClr val="40458C"/>
              </a:buClr>
              <a:buSzPct val="100000"/>
              <a:buFont typeface="Arial"/>
              <a:buChar char="●"/>
            </a:pPr>
            <a:r>
              <a:rPr lang="en" b="1">
                <a:solidFill>
                  <a:srgbClr val="40458C"/>
                </a:solidFill>
              </a:rPr>
              <a:t>pathogens: viruses, bacteria, protozoa, parasitic worms, fungi, toxins</a:t>
            </a:r>
          </a:p>
          <a:p>
            <a:pPr marL="1828800" lvl="3" indent="-342900" rtl="0">
              <a:lnSpc>
                <a:spcPct val="115000"/>
              </a:lnSpc>
              <a:spcBef>
                <a:spcPts val="500"/>
              </a:spcBef>
              <a:buClr>
                <a:srgbClr val="40458C"/>
              </a:buClr>
              <a:buSzPct val="100000"/>
              <a:buFont typeface="Arial"/>
              <a:buChar char="●"/>
            </a:pPr>
            <a:r>
              <a:rPr lang="en" b="1">
                <a:solidFill>
                  <a:srgbClr val="40458C"/>
                </a:solidFill>
              </a:rPr>
              <a:t>non-pathogens: cancer cells, transplanted tissue, pollen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82" name="Shape 2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3200" y="1278525"/>
            <a:ext cx="2354124" cy="235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Humoral Immune Response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89" name="Shape 2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343" y="1278526"/>
            <a:ext cx="7188130" cy="375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Metabolic Reactions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6245" y="1278513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 b="1">
                <a:solidFill>
                  <a:srgbClr val="303469"/>
                </a:solidFill>
              </a:rPr>
              <a:t>Can </a:t>
            </a:r>
            <a:r>
              <a:rPr lang="en" sz="2400" b="1" u="sng">
                <a:solidFill>
                  <a:srgbClr val="CC0000"/>
                </a:solidFill>
              </a:rPr>
              <a:t>form bonds</a:t>
            </a:r>
            <a:r>
              <a:rPr lang="en" sz="2400" b="1">
                <a:solidFill>
                  <a:srgbClr val="0F116A"/>
                </a:solidFill>
              </a:rPr>
              <a:t> between molecules</a:t>
            </a:r>
          </a:p>
          <a:p>
            <a:pPr marL="914400" lvl="1" indent="-381000" rtl="0">
              <a:lnSpc>
                <a:spcPct val="115000"/>
              </a:lnSpc>
              <a:spcBef>
                <a:spcPts val="7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400" b="1">
                <a:solidFill>
                  <a:srgbClr val="40458C"/>
                </a:solidFill>
              </a:rPr>
              <a:t>dehydration synthesis</a:t>
            </a:r>
          </a:p>
          <a:p>
            <a:pPr marL="914400" lvl="1" indent="-381000" rtl="0">
              <a:lnSpc>
                <a:spcPct val="115000"/>
              </a:lnSpc>
              <a:spcBef>
                <a:spcPts val="700"/>
              </a:spcBef>
              <a:buClr>
                <a:srgbClr val="CC0000"/>
              </a:buClr>
              <a:buSzPct val="100000"/>
              <a:buFont typeface="Courier New"/>
              <a:buChar char="o"/>
            </a:pPr>
            <a:r>
              <a:rPr lang="en" sz="2400" b="1" u="sng">
                <a:solidFill>
                  <a:srgbClr val="CC0000"/>
                </a:solidFill>
              </a:rPr>
              <a:t>anabolic reactions</a:t>
            </a:r>
          </a:p>
          <a:p>
            <a:pPr marL="914400" lvl="1" indent="-381000" rtl="0">
              <a:lnSpc>
                <a:spcPct val="115000"/>
              </a:lnSpc>
              <a:spcBef>
                <a:spcPts val="700"/>
              </a:spcBef>
              <a:buClr>
                <a:srgbClr val="008000"/>
              </a:buClr>
              <a:buSzPct val="100000"/>
              <a:buFont typeface="Courier New"/>
              <a:buChar char="o"/>
            </a:pPr>
            <a:r>
              <a:rPr lang="en" sz="2400" b="1" u="sng">
                <a:solidFill>
                  <a:srgbClr val="008000"/>
                </a:solidFill>
              </a:rPr>
              <a:t>ENDERGONIC</a:t>
            </a:r>
          </a:p>
          <a:p>
            <a:pPr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10" name="Shape 110"/>
          <p:cNvSpPr txBox="1">
            <a:spLocks noGrp="1"/>
          </p:cNvSpPr>
          <p:nvPr>
            <p:ph type="body" idx="2"/>
          </p:nvPr>
        </p:nvSpPr>
        <p:spPr>
          <a:xfrm>
            <a:off x="4648200" y="1278513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 b="1">
                <a:solidFill>
                  <a:srgbClr val="303469"/>
                </a:solidFill>
              </a:rPr>
              <a:t>Can </a:t>
            </a:r>
            <a:r>
              <a:rPr lang="en" sz="2400" b="1" u="sng">
                <a:solidFill>
                  <a:srgbClr val="CC0000"/>
                </a:solidFill>
              </a:rPr>
              <a:t>break bonds</a:t>
            </a:r>
            <a:r>
              <a:rPr lang="en" sz="2400" b="1">
                <a:solidFill>
                  <a:srgbClr val="0F116A"/>
                </a:solidFill>
              </a:rPr>
              <a:t> between molecules</a:t>
            </a:r>
          </a:p>
          <a:p>
            <a:pPr marL="914400" lvl="1" indent="-381000" rtl="0">
              <a:lnSpc>
                <a:spcPct val="115000"/>
              </a:lnSpc>
              <a:spcBef>
                <a:spcPts val="7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400" b="1">
                <a:solidFill>
                  <a:srgbClr val="40458C"/>
                </a:solidFill>
              </a:rPr>
              <a:t>hydrolysis</a:t>
            </a:r>
          </a:p>
          <a:p>
            <a:pPr marL="914400" lvl="1" indent="-381000" rtl="0">
              <a:lnSpc>
                <a:spcPct val="115000"/>
              </a:lnSpc>
              <a:spcBef>
                <a:spcPts val="7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400" b="1">
                <a:solidFill>
                  <a:srgbClr val="40458C"/>
                </a:solidFill>
              </a:rPr>
              <a:t>digestion</a:t>
            </a:r>
          </a:p>
          <a:p>
            <a:pPr marL="914400" lvl="1" indent="-381000" rtl="0">
              <a:lnSpc>
                <a:spcPct val="115000"/>
              </a:lnSpc>
              <a:spcBef>
                <a:spcPts val="700"/>
              </a:spcBef>
              <a:buClr>
                <a:srgbClr val="CC0000"/>
              </a:buClr>
              <a:buSzPct val="100000"/>
              <a:buFont typeface="Courier New"/>
              <a:buChar char="o"/>
            </a:pPr>
            <a:r>
              <a:rPr lang="en" sz="2400" b="1" u="sng">
                <a:solidFill>
                  <a:srgbClr val="CC0000"/>
                </a:solidFill>
              </a:rPr>
              <a:t>catabolic reactions</a:t>
            </a:r>
          </a:p>
          <a:p>
            <a:pPr marL="914400" lvl="1" indent="-381000" rtl="0">
              <a:lnSpc>
                <a:spcPct val="115000"/>
              </a:lnSpc>
              <a:spcBef>
                <a:spcPts val="700"/>
              </a:spcBef>
              <a:buClr>
                <a:srgbClr val="008000"/>
              </a:buClr>
              <a:buSzPct val="100000"/>
              <a:buFont typeface="Courier New"/>
              <a:buChar char="o"/>
            </a:pPr>
            <a:r>
              <a:rPr lang="en" sz="2400" b="1" u="sng">
                <a:solidFill>
                  <a:srgbClr val="008000"/>
                </a:solidFill>
              </a:rPr>
              <a:t>EXERGONIC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Antibodies</a:t>
            </a:r>
          </a:p>
        </p:txBody>
      </p:sp>
      <p:pic>
        <p:nvPicPr>
          <p:cNvPr id="295" name="Shape 2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350" y="223575"/>
            <a:ext cx="8752150" cy="4919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 Cells</a:t>
            </a:r>
          </a:p>
        </p:txBody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93700" rtl="0">
              <a:lnSpc>
                <a:spcPct val="90000"/>
              </a:lnSpc>
              <a:spcBef>
                <a:spcPts val="6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b="1">
                <a:solidFill>
                  <a:srgbClr val="0F116A"/>
                </a:solidFill>
              </a:rPr>
              <a:t>Involved in </a:t>
            </a:r>
            <a:r>
              <a:rPr lang="en" sz="2600" b="1">
                <a:solidFill>
                  <a:srgbClr val="800080"/>
                </a:solidFill>
              </a:rPr>
              <a:t>CELL MEDIATED RESPONSE</a:t>
            </a:r>
          </a:p>
          <a:p>
            <a:pPr marL="457200" lvl="0" indent="-393700" rtl="0">
              <a:lnSpc>
                <a:spcPct val="90000"/>
              </a:lnSpc>
              <a:spcBef>
                <a:spcPts val="60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sz="2600" b="1">
                <a:solidFill>
                  <a:srgbClr val="0F116A"/>
                </a:solidFill>
              </a:rPr>
              <a:t>Attack, learn &amp; remember pathogens hiding in infected cells</a:t>
            </a:r>
          </a:p>
          <a:p>
            <a:pPr marL="457200" lvl="0" indent="-381000" rtl="0">
              <a:lnSpc>
                <a:spcPct val="90000"/>
              </a:lnSpc>
              <a:spcBef>
                <a:spcPts val="6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 b="1">
                <a:solidFill>
                  <a:srgbClr val="40458C"/>
                </a:solidFill>
              </a:rPr>
              <a:t>recognize </a:t>
            </a:r>
            <a:r>
              <a:rPr lang="en" sz="2400" b="1" u="sng">
                <a:solidFill>
                  <a:srgbClr val="CC0000"/>
                </a:solidFill>
              </a:rPr>
              <a:t>antigen fragments</a:t>
            </a:r>
          </a:p>
          <a:p>
            <a:pPr marL="457200" lvl="0" indent="-381000" rtl="0">
              <a:lnSpc>
                <a:spcPct val="90000"/>
              </a:lnSpc>
              <a:spcBef>
                <a:spcPts val="600"/>
              </a:spcBef>
              <a:buClr>
                <a:srgbClr val="40458C"/>
              </a:buClr>
              <a:buSzPct val="100000"/>
              <a:buFont typeface="Arial"/>
              <a:buChar char="●"/>
            </a:pPr>
            <a:r>
              <a:rPr lang="en" sz="2400" b="1">
                <a:solidFill>
                  <a:srgbClr val="40458C"/>
                </a:solidFill>
              </a:rPr>
              <a:t>also defend against “non-self” body cells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Types of T Cells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SzPct val="100000"/>
              <a:buFont typeface="Arial"/>
              <a:buChar char="●"/>
            </a:pPr>
            <a:r>
              <a:rPr lang="en" sz="2400" b="1" u="sng">
                <a:solidFill>
                  <a:srgbClr val="CC0000"/>
                </a:solidFill>
              </a:rPr>
              <a:t>helper T cells</a:t>
            </a:r>
          </a:p>
          <a:p>
            <a:pPr marL="914400" lvl="1" indent="-355600" rtl="0">
              <a:lnSpc>
                <a:spcPct val="90000"/>
              </a:lnSpc>
              <a:spcBef>
                <a:spcPts val="500"/>
              </a:spcBef>
              <a:buClr>
                <a:srgbClr val="0F116A"/>
              </a:buClr>
              <a:buSzPct val="100000"/>
              <a:buFont typeface="Courier New"/>
              <a:buChar char="o"/>
            </a:pPr>
            <a:r>
              <a:rPr lang="en" sz="2000" b="1">
                <a:solidFill>
                  <a:srgbClr val="0F116A"/>
                </a:solidFill>
              </a:rPr>
              <a:t>alerts rest of immune system</a:t>
            </a:r>
          </a:p>
          <a:p>
            <a:pPr marL="457200" lvl="0" indent="0" rtl="0">
              <a:lnSpc>
                <a:spcPct val="90000"/>
              </a:lnSpc>
              <a:spcBef>
                <a:spcPts val="500"/>
              </a:spcBef>
              <a:buNone/>
            </a:pPr>
            <a:endParaRPr sz="2000" b="1">
              <a:solidFill>
                <a:srgbClr val="0F116A"/>
              </a:solidFill>
            </a:endParaRPr>
          </a:p>
          <a:p>
            <a:pPr marL="457200" lvl="0" indent="-381000" rtl="0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SzPct val="100000"/>
              <a:buFont typeface="Arial"/>
              <a:buChar char="●"/>
            </a:pPr>
            <a:r>
              <a:rPr lang="en" sz="2400" b="1" u="sng">
                <a:solidFill>
                  <a:srgbClr val="CC0000"/>
                </a:solidFill>
              </a:rPr>
              <a:t>killer (cytotoxic) T cells</a:t>
            </a:r>
          </a:p>
          <a:p>
            <a:pPr marL="914400" lvl="1" indent="-355600" rtl="0">
              <a:lnSpc>
                <a:spcPct val="90000"/>
              </a:lnSpc>
              <a:spcBef>
                <a:spcPts val="500"/>
              </a:spcBef>
              <a:buClr>
                <a:srgbClr val="0F116A"/>
              </a:buClr>
              <a:buSzPct val="100000"/>
              <a:buFont typeface="Courier New"/>
              <a:buChar char="o"/>
            </a:pPr>
            <a:r>
              <a:rPr lang="en" sz="2000" b="1">
                <a:solidFill>
                  <a:srgbClr val="0F116A"/>
                </a:solidFill>
              </a:rPr>
              <a:t>attack infected body cells</a:t>
            </a:r>
          </a:p>
          <a:p>
            <a:pPr marL="457200" lvl="0" indent="0" rtl="0">
              <a:lnSpc>
                <a:spcPct val="90000"/>
              </a:lnSpc>
              <a:spcBef>
                <a:spcPts val="500"/>
              </a:spcBef>
              <a:buNone/>
            </a:pPr>
            <a:endParaRPr sz="2000" b="1">
              <a:solidFill>
                <a:srgbClr val="0F116A"/>
              </a:solidFill>
            </a:endParaRPr>
          </a:p>
          <a:p>
            <a:pPr marL="457200" lvl="0" indent="-381000" rtl="0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SzPct val="100000"/>
              <a:buFont typeface="Arial"/>
              <a:buChar char="●"/>
            </a:pPr>
            <a:r>
              <a:rPr lang="en" sz="2400" b="1" u="sng">
                <a:solidFill>
                  <a:srgbClr val="CC0000"/>
                </a:solidFill>
              </a:rPr>
              <a:t>memory T cells</a:t>
            </a:r>
          </a:p>
          <a:p>
            <a:pPr marL="914400" lvl="1" indent="-355600">
              <a:spcBef>
                <a:spcPts val="0"/>
              </a:spcBef>
              <a:buClr>
                <a:srgbClr val="0F116A"/>
              </a:buClr>
              <a:buSzPct val="100000"/>
              <a:buFont typeface="Courier New"/>
              <a:buChar char="o"/>
            </a:pPr>
            <a:r>
              <a:rPr lang="en" sz="2000" b="1">
                <a:solidFill>
                  <a:srgbClr val="0F116A"/>
                </a:solidFill>
              </a:rPr>
              <a:t>long term immunity</a:t>
            </a:r>
          </a:p>
        </p:txBody>
      </p:sp>
      <p:pic>
        <p:nvPicPr>
          <p:cNvPr id="308" name="Shape 3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4350" y="1370175"/>
            <a:ext cx="1695450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 Cells at Work</a:t>
            </a:r>
          </a:p>
        </p:txBody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90000"/>
              </a:lnSpc>
              <a:spcBef>
                <a:spcPts val="70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sz="3000" b="1">
                <a:solidFill>
                  <a:srgbClr val="0F116A"/>
                </a:solidFill>
              </a:rPr>
              <a:t>Infected cells digest some pathogens</a:t>
            </a:r>
          </a:p>
          <a:p>
            <a:pPr marL="457200" lvl="0" indent="-406400" rtl="0">
              <a:lnSpc>
                <a:spcPct val="90000"/>
              </a:lnSpc>
              <a:spcBef>
                <a:spcPts val="700"/>
              </a:spcBef>
              <a:buClr>
                <a:srgbClr val="40458C"/>
              </a:buClr>
              <a:buSzPct val="100000"/>
              <a:buFont typeface="Arial"/>
              <a:buChar char="●"/>
            </a:pPr>
            <a:r>
              <a:rPr lang="en" sz="2800" b="1">
                <a:solidFill>
                  <a:srgbClr val="40458C"/>
                </a:solidFill>
              </a:rPr>
              <a:t>MHC proteins carry pieces to cell surface</a:t>
            </a:r>
          </a:p>
          <a:p>
            <a:pPr marL="457200" lvl="0" indent="-381000" rtl="0">
              <a:lnSpc>
                <a:spcPct val="90000"/>
              </a:lnSpc>
              <a:spcBef>
                <a:spcPts val="60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sz="2400" b="1">
                <a:solidFill>
                  <a:srgbClr val="0F116A"/>
                </a:solidFill>
              </a:rPr>
              <a:t>foreign antigens now on cell membrane</a:t>
            </a:r>
          </a:p>
          <a:p>
            <a:pPr marL="914400" lvl="1" indent="-381000" rtl="0">
              <a:lnSpc>
                <a:spcPct val="90000"/>
              </a:lnSpc>
              <a:spcBef>
                <a:spcPts val="60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400" b="1">
                <a:solidFill>
                  <a:srgbClr val="0F116A"/>
                </a:solidFill>
              </a:rPr>
              <a:t>called </a:t>
            </a:r>
            <a:r>
              <a:rPr lang="en" sz="2400" b="1" u="sng">
                <a:solidFill>
                  <a:srgbClr val="CC0000"/>
                </a:solidFill>
              </a:rPr>
              <a:t>Antigen Presenting Cell</a:t>
            </a:r>
            <a:r>
              <a:rPr lang="en" sz="2400" b="1">
                <a:solidFill>
                  <a:srgbClr val="0F116A"/>
                </a:solidFill>
              </a:rPr>
              <a:t> (</a:t>
            </a:r>
            <a:r>
              <a:rPr lang="en" sz="2400" b="1" u="sng">
                <a:solidFill>
                  <a:srgbClr val="CC0000"/>
                </a:solidFill>
              </a:rPr>
              <a:t>APC</a:t>
            </a:r>
            <a:r>
              <a:rPr lang="en" sz="2400" b="1">
                <a:solidFill>
                  <a:srgbClr val="0F116A"/>
                </a:solidFill>
              </a:rPr>
              <a:t>)</a:t>
            </a:r>
          </a:p>
          <a:p>
            <a:pPr marL="1371600" lvl="2" indent="-355600" rtl="0">
              <a:lnSpc>
                <a:spcPct val="90000"/>
              </a:lnSpc>
              <a:spcBef>
                <a:spcPts val="500"/>
              </a:spcBef>
              <a:buClr>
                <a:srgbClr val="40458C"/>
              </a:buClr>
              <a:buSzPct val="100000"/>
              <a:buFont typeface="Wingdings"/>
              <a:buChar char="§"/>
            </a:pPr>
            <a:r>
              <a:rPr lang="en" sz="2000" b="1">
                <a:solidFill>
                  <a:srgbClr val="40458C"/>
                </a:solidFill>
              </a:rPr>
              <a:t>Many different WBC’s can also serve as APC</a:t>
            </a:r>
          </a:p>
          <a:p>
            <a:pPr marL="457200" lvl="0" indent="-381000" rtl="0">
              <a:lnSpc>
                <a:spcPct val="90000"/>
              </a:lnSpc>
              <a:spcBef>
                <a:spcPts val="60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sz="2400" b="1">
                <a:solidFill>
                  <a:srgbClr val="0F116A"/>
                </a:solidFill>
              </a:rPr>
              <a:t>tested by Helper T cells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Shape 3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824" y="150950"/>
            <a:ext cx="7317149" cy="488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Cell Mediated Response</a:t>
            </a:r>
          </a:p>
        </p:txBody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90000"/>
              </a:lnSpc>
              <a:spcBef>
                <a:spcPts val="60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sz="2400" b="1">
                <a:solidFill>
                  <a:srgbClr val="0F116A"/>
                </a:solidFill>
              </a:rPr>
              <a:t>Cytotoxic T cells destroy infected body cells or cancer cells</a:t>
            </a:r>
          </a:p>
          <a:p>
            <a:pPr marL="457200" lvl="0" indent="-393700" rtl="0">
              <a:lnSpc>
                <a:spcPct val="90000"/>
              </a:lnSpc>
              <a:spcBef>
                <a:spcPts val="6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b="1">
                <a:solidFill>
                  <a:srgbClr val="0F116A"/>
                </a:solidFill>
              </a:rPr>
              <a:t>secretes </a:t>
            </a:r>
            <a:r>
              <a:rPr lang="en" sz="2600" b="1" u="sng">
                <a:solidFill>
                  <a:srgbClr val="CC0000"/>
                </a:solidFill>
              </a:rPr>
              <a:t>perforin</a:t>
            </a:r>
            <a:r>
              <a:rPr lang="en" sz="2600" b="1">
                <a:solidFill>
                  <a:srgbClr val="0F116A"/>
                </a:solidFill>
              </a:rPr>
              <a:t> protein causing </a:t>
            </a:r>
            <a:r>
              <a:rPr lang="en" sz="2600" b="1" i="1">
                <a:solidFill>
                  <a:srgbClr val="657BD4"/>
                </a:solidFill>
              </a:rPr>
              <a:t>apoptosis</a:t>
            </a:r>
            <a:r>
              <a:rPr lang="en" sz="2600" b="1">
                <a:solidFill>
                  <a:srgbClr val="657BD4"/>
                </a:solidFill>
              </a:rPr>
              <a:t> </a:t>
            </a:r>
            <a:r>
              <a:rPr lang="en" sz="2600" b="1">
                <a:solidFill>
                  <a:srgbClr val="0F116A"/>
                </a:solidFill>
              </a:rPr>
              <a:t>or </a:t>
            </a:r>
            <a:r>
              <a:rPr lang="en" sz="2600" b="1" i="1">
                <a:solidFill>
                  <a:srgbClr val="657BD4"/>
                </a:solidFill>
              </a:rPr>
              <a:t>lysis</a:t>
            </a:r>
            <a:r>
              <a:rPr lang="en" sz="2600" b="1">
                <a:solidFill>
                  <a:srgbClr val="657BD4"/>
                </a:solidFill>
              </a:rPr>
              <a:t> </a:t>
            </a:r>
            <a:r>
              <a:rPr lang="en" sz="2600" b="1">
                <a:solidFill>
                  <a:srgbClr val="0F116A"/>
                </a:solidFill>
              </a:rPr>
              <a:t>of infected cell</a:t>
            </a:r>
          </a:p>
          <a:p>
            <a:pPr marL="457200" lvl="0" indent="-393700" rtl="0">
              <a:lnSpc>
                <a:spcPct val="90000"/>
              </a:lnSpc>
              <a:spcBef>
                <a:spcPts val="60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sz="2600" b="1">
                <a:solidFill>
                  <a:srgbClr val="0F116A"/>
                </a:solidFill>
              </a:rPr>
              <a:t>Creates memory killer-T’s for further exposures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Cytotoxic T Cells</a:t>
            </a:r>
          </a:p>
        </p:txBody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32" name="Shape 3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275" y="1593125"/>
            <a:ext cx="8749974" cy="300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Active Immunity</a:t>
            </a:r>
          </a:p>
        </p:txBody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600"/>
              </a:spcBef>
              <a:buClr>
                <a:srgbClr val="FF0000"/>
              </a:buClr>
              <a:buSzPct val="100000"/>
              <a:buFont typeface="Arial"/>
              <a:buChar char="●"/>
            </a:pPr>
            <a:r>
              <a:rPr lang="en" sz="2400" b="1">
                <a:solidFill>
                  <a:srgbClr val="FF0000"/>
                </a:solidFill>
              </a:rPr>
              <a:t>Get exposed to pathogen!</a:t>
            </a:r>
          </a:p>
          <a:p>
            <a:pPr marL="914400" lvl="1" indent="-381000" rtl="0">
              <a:lnSpc>
                <a:spcPct val="115000"/>
              </a:lnSpc>
              <a:spcBef>
                <a:spcPts val="6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400" b="1">
                <a:solidFill>
                  <a:srgbClr val="40458C"/>
                </a:solidFill>
              </a:rPr>
              <a:t>Naturally – get sick</a:t>
            </a:r>
          </a:p>
          <a:p>
            <a:pPr marL="914400" lvl="1" indent="-381000" rtl="0">
              <a:lnSpc>
                <a:spcPct val="115000"/>
              </a:lnSpc>
              <a:spcBef>
                <a:spcPts val="6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400" b="1">
                <a:solidFill>
                  <a:srgbClr val="40458C"/>
                </a:solidFill>
              </a:rPr>
              <a:t>Artificially – get a </a:t>
            </a:r>
          </a:p>
          <a:p>
            <a:pPr marL="457200" lvl="0" indent="45720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2400" b="1">
                <a:solidFill>
                  <a:srgbClr val="40458C"/>
                </a:solidFill>
              </a:rPr>
              <a:t>   vaccination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rgbClr val="0F116A"/>
              </a:solidFill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39" name="Shape 3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9225" y="2198950"/>
            <a:ext cx="4885650" cy="284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Passive Immunity</a:t>
            </a:r>
          </a:p>
        </p:txBody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15000"/>
              </a:lnSpc>
              <a:spcBef>
                <a:spcPts val="70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sz="3000" b="1">
                <a:solidFill>
                  <a:srgbClr val="0F116A"/>
                </a:solidFill>
              </a:rPr>
              <a:t>Naturally</a:t>
            </a:r>
          </a:p>
          <a:p>
            <a:pPr marL="914400" lvl="1" indent="-419100" rtl="0">
              <a:lnSpc>
                <a:spcPct val="115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3000" b="1">
                <a:solidFill>
                  <a:srgbClr val="0F116A"/>
                </a:solidFill>
              </a:rPr>
              <a:t>obtaining </a:t>
            </a:r>
            <a:r>
              <a:rPr lang="en" sz="3000" b="1" u="sng">
                <a:solidFill>
                  <a:srgbClr val="FF0000"/>
                </a:solidFill>
              </a:rPr>
              <a:t>antibodies</a:t>
            </a:r>
            <a:r>
              <a:rPr lang="en" sz="3000" b="1">
                <a:solidFill>
                  <a:srgbClr val="FF0000"/>
                </a:solidFill>
              </a:rPr>
              <a:t> </a:t>
            </a:r>
            <a:r>
              <a:rPr lang="en" sz="3000" b="1">
                <a:solidFill>
                  <a:srgbClr val="0F116A"/>
                </a:solidFill>
              </a:rPr>
              <a:t>from mother</a:t>
            </a:r>
          </a:p>
          <a:p>
            <a:pPr marL="457200" lvl="0" indent="-419100" rtl="0">
              <a:lnSpc>
                <a:spcPct val="115000"/>
              </a:lnSpc>
              <a:spcBef>
                <a:spcPts val="70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sz="3000" b="1">
                <a:solidFill>
                  <a:srgbClr val="0F116A"/>
                </a:solidFill>
              </a:rPr>
              <a:t>Artificially</a:t>
            </a:r>
          </a:p>
          <a:p>
            <a:pPr marL="914400" lvl="1" indent="-406400" rtl="0">
              <a:lnSpc>
                <a:spcPct val="115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800" b="1">
                <a:solidFill>
                  <a:srgbClr val="40458C"/>
                </a:solidFill>
              </a:rPr>
              <a:t>injection of </a:t>
            </a:r>
            <a:r>
              <a:rPr lang="en" sz="2800" b="1" u="sng">
                <a:solidFill>
                  <a:srgbClr val="FF0000"/>
                </a:solidFill>
              </a:rPr>
              <a:t>antibodies</a:t>
            </a:r>
          </a:p>
          <a:p>
            <a:pPr marL="1371600" lvl="2" indent="-406400" rtl="0">
              <a:lnSpc>
                <a:spcPct val="115000"/>
              </a:lnSpc>
              <a:spcBef>
                <a:spcPts val="700"/>
              </a:spcBef>
              <a:buClr>
                <a:srgbClr val="40458C"/>
              </a:buClr>
              <a:buSzPct val="100000"/>
              <a:buFont typeface="Wingdings"/>
              <a:buChar char="§"/>
            </a:pPr>
            <a:r>
              <a:rPr lang="en" sz="2800" b="1">
                <a:solidFill>
                  <a:srgbClr val="40458C"/>
                </a:solidFill>
              </a:rPr>
              <a:t>Ex: anti-venom serum</a:t>
            </a:r>
          </a:p>
          <a:p>
            <a:pPr marL="1371600" lvl="2" indent="-406400" rtl="0">
              <a:lnSpc>
                <a:spcPct val="115000"/>
              </a:lnSpc>
              <a:spcBef>
                <a:spcPts val="700"/>
              </a:spcBef>
              <a:buClr>
                <a:srgbClr val="40458C"/>
              </a:buClr>
              <a:buSzPct val="100000"/>
              <a:buFont typeface="Wingdings"/>
              <a:buChar char="§"/>
            </a:pPr>
            <a:r>
              <a:rPr lang="en" sz="2800" b="1">
                <a:solidFill>
                  <a:srgbClr val="40458C"/>
                </a:solidFill>
              </a:rPr>
              <a:t>short-term immunity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HIV and AIDS</a:t>
            </a:r>
          </a:p>
        </p:txBody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164300" y="1278525"/>
            <a:ext cx="897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15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3000" b="1" u="sng">
                <a:solidFill>
                  <a:srgbClr val="CC0000"/>
                </a:solidFill>
              </a:rPr>
              <a:t>H</a:t>
            </a:r>
            <a:r>
              <a:rPr lang="en" sz="3000" b="1" u="sng">
                <a:solidFill>
                  <a:srgbClr val="0F116A"/>
                </a:solidFill>
              </a:rPr>
              <a:t>uman </a:t>
            </a:r>
            <a:r>
              <a:rPr lang="en" sz="3000" b="1" u="sng">
                <a:solidFill>
                  <a:srgbClr val="CC0000"/>
                </a:solidFill>
              </a:rPr>
              <a:t>I</a:t>
            </a:r>
            <a:r>
              <a:rPr lang="en" sz="3000" b="1" u="sng">
                <a:solidFill>
                  <a:srgbClr val="0F116A"/>
                </a:solidFill>
              </a:rPr>
              <a:t>mmunodeficiency </a:t>
            </a:r>
            <a:r>
              <a:rPr lang="en" sz="3000" b="1" u="sng">
                <a:solidFill>
                  <a:srgbClr val="CC0000"/>
                </a:solidFill>
              </a:rPr>
              <a:t>V</a:t>
            </a:r>
            <a:r>
              <a:rPr lang="en" sz="3000" b="1" u="sng">
                <a:solidFill>
                  <a:srgbClr val="0F116A"/>
                </a:solidFill>
              </a:rPr>
              <a:t>irus</a:t>
            </a:r>
          </a:p>
          <a:p>
            <a:pPr marL="914400" lvl="1" indent="-406400" rtl="0">
              <a:lnSpc>
                <a:spcPct val="115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800" b="1">
                <a:solidFill>
                  <a:srgbClr val="40458C"/>
                </a:solidFill>
              </a:rPr>
              <a:t>virus infects </a:t>
            </a:r>
            <a:r>
              <a:rPr lang="en" sz="2800" b="1" u="sng">
                <a:solidFill>
                  <a:srgbClr val="CC0000"/>
                </a:solidFill>
              </a:rPr>
              <a:t>helper T cells</a:t>
            </a:r>
          </a:p>
          <a:p>
            <a:pPr marL="457200" lvl="0" indent="-419100" rtl="0">
              <a:lnSpc>
                <a:spcPct val="115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3000" b="1" u="sng">
                <a:solidFill>
                  <a:srgbClr val="CC0000"/>
                </a:solidFill>
              </a:rPr>
              <a:t>AIDS: A</a:t>
            </a:r>
            <a:r>
              <a:rPr lang="en" sz="3000" b="1" u="sng">
                <a:solidFill>
                  <a:srgbClr val="0F116A"/>
                </a:solidFill>
              </a:rPr>
              <a:t>cquired </a:t>
            </a:r>
            <a:r>
              <a:rPr lang="en" sz="3000" b="1" u="sng">
                <a:solidFill>
                  <a:srgbClr val="CC0000"/>
                </a:solidFill>
              </a:rPr>
              <a:t>I</a:t>
            </a:r>
            <a:r>
              <a:rPr lang="en" sz="3000" b="1" u="sng">
                <a:solidFill>
                  <a:srgbClr val="0F116A"/>
                </a:solidFill>
              </a:rPr>
              <a:t>mmuno</a:t>
            </a:r>
            <a:r>
              <a:rPr lang="en" sz="3000" b="1" u="sng">
                <a:solidFill>
                  <a:srgbClr val="CC0000"/>
                </a:solidFill>
              </a:rPr>
              <a:t>D</a:t>
            </a:r>
            <a:r>
              <a:rPr lang="en" sz="3000" b="1" u="sng">
                <a:solidFill>
                  <a:srgbClr val="0F116A"/>
                </a:solidFill>
              </a:rPr>
              <a:t>eficiency </a:t>
            </a:r>
            <a:r>
              <a:rPr lang="en" sz="3000" b="1" u="sng">
                <a:solidFill>
                  <a:srgbClr val="CC0000"/>
                </a:solidFill>
              </a:rPr>
              <a:t>S</a:t>
            </a:r>
            <a:r>
              <a:rPr lang="en" sz="3000" b="1" u="sng">
                <a:solidFill>
                  <a:srgbClr val="0F116A"/>
                </a:solidFill>
              </a:rPr>
              <a:t>yndrome</a:t>
            </a:r>
          </a:p>
          <a:p>
            <a:pPr marL="914400" lvl="1" indent="-406400" rtl="0">
              <a:lnSpc>
                <a:spcPct val="115000"/>
              </a:lnSpc>
              <a:spcBef>
                <a:spcPts val="7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800" b="1">
                <a:solidFill>
                  <a:srgbClr val="40458C"/>
                </a:solidFill>
              </a:rPr>
              <a:t>infections and death by opportunistic</a:t>
            </a:r>
          </a:p>
          <a:p>
            <a:pPr marL="914400" lvl="1" indent="-406400" rtl="0">
              <a:lnSpc>
                <a:spcPct val="115000"/>
              </a:lnSpc>
              <a:spcBef>
                <a:spcPts val="7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800" b="1">
                <a:solidFill>
                  <a:srgbClr val="40458C"/>
                </a:solidFill>
              </a:rPr>
              <a:t>diseases</a:t>
            </a:r>
          </a:p>
          <a:p>
            <a:pPr marL="1371600" lvl="2" indent="-381000" rtl="0">
              <a:lnSpc>
                <a:spcPct val="115000"/>
              </a:lnSpc>
              <a:spcBef>
                <a:spcPts val="600"/>
              </a:spcBef>
              <a:buClr>
                <a:srgbClr val="0F116A"/>
              </a:buClr>
              <a:buSzPct val="100000"/>
              <a:buFont typeface="Wingdings"/>
              <a:buChar char="§"/>
            </a:pPr>
            <a:r>
              <a:rPr lang="en" sz="2400" b="1">
                <a:solidFill>
                  <a:srgbClr val="0F116A"/>
                </a:solidFill>
              </a:rPr>
              <a:t>pneumonia, cancers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6245" y="1278513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2"/>
          </p:nvPr>
        </p:nvSpPr>
        <p:spPr>
          <a:xfrm>
            <a:off x="4648200" y="1278513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Exergonic vs Endergonic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425" y="1198262"/>
            <a:ext cx="3652275" cy="384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5024" y="1334975"/>
            <a:ext cx="3490099" cy="357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Shape 3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4925" y="123825"/>
            <a:ext cx="6534150" cy="489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title"/>
          </p:nvPr>
        </p:nvSpPr>
        <p:spPr>
          <a:xfrm>
            <a:off x="240125" y="101100"/>
            <a:ext cx="7696500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Immune System Malfunctions</a:t>
            </a:r>
          </a:p>
        </p:txBody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93700" rtl="0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SzPct val="100000"/>
              <a:buFont typeface="Arial"/>
              <a:buChar char="●"/>
            </a:pPr>
            <a:r>
              <a:rPr lang="en" sz="2600" b="1" u="sng">
                <a:solidFill>
                  <a:srgbClr val="CC0000"/>
                </a:solidFill>
              </a:rPr>
              <a:t>Auto-immune diseases</a:t>
            </a:r>
          </a:p>
          <a:p>
            <a:pPr marL="914400" lvl="1" indent="-381000" rtl="0">
              <a:lnSpc>
                <a:spcPct val="90000"/>
              </a:lnSpc>
              <a:spcBef>
                <a:spcPts val="6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400" b="1">
                <a:solidFill>
                  <a:srgbClr val="40458C"/>
                </a:solidFill>
              </a:rPr>
              <a:t>immune system attacks own molecules &amp; cells</a:t>
            </a:r>
          </a:p>
          <a:p>
            <a:pPr marL="1371600" lvl="2" indent="-355600" rtl="0">
              <a:lnSpc>
                <a:spcPct val="90000"/>
              </a:lnSpc>
              <a:spcBef>
                <a:spcPts val="500"/>
              </a:spcBef>
              <a:buClr>
                <a:srgbClr val="0F116A"/>
              </a:buClr>
              <a:buSzPct val="100000"/>
              <a:buFont typeface="Wingdings"/>
              <a:buChar char="§"/>
            </a:pPr>
            <a:r>
              <a:rPr lang="en" sz="2000" b="1">
                <a:solidFill>
                  <a:srgbClr val="0F116A"/>
                </a:solidFill>
              </a:rPr>
              <a:t>rheumatoid arthritis</a:t>
            </a:r>
          </a:p>
          <a:p>
            <a:pPr marL="1371600" lvl="2" indent="-355600" rtl="0">
              <a:lnSpc>
                <a:spcPct val="90000"/>
              </a:lnSpc>
              <a:spcBef>
                <a:spcPts val="500"/>
              </a:spcBef>
              <a:buClr>
                <a:srgbClr val="0F116A"/>
              </a:buClr>
              <a:buSzPct val="100000"/>
              <a:buFont typeface="Wingdings"/>
              <a:buChar char="§"/>
            </a:pPr>
            <a:r>
              <a:rPr lang="en" sz="2000" b="1">
                <a:solidFill>
                  <a:srgbClr val="0F116A"/>
                </a:solidFill>
              </a:rPr>
              <a:t>Diabetes</a:t>
            </a:r>
          </a:p>
          <a:p>
            <a:pPr marL="1371600" lvl="2" indent="-355600" rtl="0">
              <a:lnSpc>
                <a:spcPct val="90000"/>
              </a:lnSpc>
              <a:spcBef>
                <a:spcPts val="500"/>
              </a:spcBef>
              <a:buClr>
                <a:srgbClr val="0F116A"/>
              </a:buClr>
              <a:buSzPct val="100000"/>
              <a:buFont typeface="Wingdings"/>
              <a:buChar char="§"/>
            </a:pPr>
            <a:r>
              <a:rPr lang="en" sz="2000" b="1">
                <a:solidFill>
                  <a:srgbClr val="0F116A"/>
                </a:solidFill>
              </a:rPr>
              <a:t>multiple sclerosis</a:t>
            </a:r>
          </a:p>
          <a:p>
            <a:pPr marL="457200" lvl="0" indent="-393700" rtl="0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SzPct val="100000"/>
              <a:buFont typeface="Arial"/>
              <a:buChar char="●"/>
            </a:pPr>
            <a:r>
              <a:rPr lang="en" sz="2600" b="1" u="sng">
                <a:solidFill>
                  <a:srgbClr val="CC0000"/>
                </a:solidFill>
              </a:rPr>
              <a:t>Allergies</a:t>
            </a:r>
          </a:p>
          <a:p>
            <a:pPr marL="914400" lvl="1" indent="-381000" rtl="0">
              <a:lnSpc>
                <a:spcPct val="90000"/>
              </a:lnSpc>
              <a:spcBef>
                <a:spcPts val="6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400" b="1">
                <a:solidFill>
                  <a:srgbClr val="40458C"/>
                </a:solidFill>
              </a:rPr>
              <a:t>makes wrong antibody for foreign antigen</a:t>
            </a:r>
          </a:p>
          <a:p>
            <a:pPr marL="1371600" lvl="2" indent="-342900" rtl="0">
              <a:lnSpc>
                <a:spcPct val="90000"/>
              </a:lnSpc>
              <a:spcBef>
                <a:spcPts val="500"/>
              </a:spcBef>
              <a:buClr>
                <a:srgbClr val="0F116A"/>
              </a:buClr>
              <a:buSzPct val="100000"/>
              <a:buFont typeface="Wingdings"/>
              <a:buChar char="§"/>
            </a:pPr>
            <a:r>
              <a:rPr lang="en" b="1">
                <a:solidFill>
                  <a:srgbClr val="0F116A"/>
                </a:solidFill>
              </a:rPr>
              <a:t>allergens = proteins on pollen, dust mites, in animal saliva</a:t>
            </a:r>
          </a:p>
          <a:p>
            <a:pPr marL="1371600" lvl="2" indent="-342900" rtl="0">
              <a:lnSpc>
                <a:spcPct val="90000"/>
              </a:lnSpc>
              <a:spcBef>
                <a:spcPts val="500"/>
              </a:spcBef>
              <a:buClr>
                <a:srgbClr val="0F116A"/>
              </a:buClr>
              <a:buSzPct val="100000"/>
              <a:buFont typeface="Wingdings"/>
              <a:buChar char="§"/>
            </a:pPr>
            <a:r>
              <a:rPr lang="en" b="1">
                <a:solidFill>
                  <a:srgbClr val="0F116A"/>
                </a:solidFill>
              </a:rPr>
              <a:t>1</a:t>
            </a:r>
            <a:r>
              <a:rPr lang="en" b="1" baseline="30000">
                <a:solidFill>
                  <a:srgbClr val="0F116A"/>
                </a:solidFill>
              </a:rPr>
              <a:t>st</a:t>
            </a:r>
            <a:r>
              <a:rPr lang="en" b="1">
                <a:solidFill>
                  <a:srgbClr val="0F116A"/>
                </a:solidFill>
              </a:rPr>
              <a:t> exposure you are not allergic. Allergy is confirmed after subsequent exposures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ctrTitle"/>
          </p:nvPr>
        </p:nvSpPr>
        <p:spPr>
          <a:xfrm>
            <a:off x="685800" y="1699857"/>
            <a:ext cx="6400799" cy="100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CELL COMMUNICATION</a:t>
            </a:r>
          </a:p>
        </p:txBody>
      </p:sp>
      <p:sp>
        <p:nvSpPr>
          <p:cNvPr id="368" name="Shape 368"/>
          <p:cNvSpPr txBox="1">
            <a:spLocks noGrp="1"/>
          </p:cNvSpPr>
          <p:nvPr>
            <p:ph type="subTitle" idx="1"/>
          </p:nvPr>
        </p:nvSpPr>
        <p:spPr>
          <a:xfrm>
            <a:off x="685800" y="2700338"/>
            <a:ext cx="6400799" cy="67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Shape 3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0400" y="303823"/>
            <a:ext cx="7163124" cy="465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Cell to Cell Communication</a:t>
            </a:r>
          </a:p>
        </p:txBody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 b="1">
                <a:solidFill>
                  <a:srgbClr val="C00000"/>
                </a:solidFill>
              </a:rPr>
              <a:t>Cell junctions </a:t>
            </a:r>
            <a:r>
              <a:rPr lang="en" sz="2400" b="1">
                <a:solidFill>
                  <a:srgbClr val="0F116A"/>
                </a:solidFill>
              </a:rPr>
              <a:t>directly connect the cytoplasm of adjacent cells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400" b="1">
                <a:solidFill>
                  <a:srgbClr val="40458C"/>
                </a:solidFill>
              </a:rPr>
              <a:t>Ex: cardiac cells for rhythmicity; plamodesmata between plant cells</a:t>
            </a:r>
          </a:p>
          <a:p>
            <a:pPr marL="457200" lvl="0" indent="-4064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16666"/>
              <a:buFont typeface="Arial"/>
              <a:buChar char="●"/>
            </a:pPr>
            <a:r>
              <a:rPr lang="en" sz="2400" b="1">
                <a:solidFill>
                  <a:srgbClr val="C00000"/>
                </a:solidFill>
              </a:rPr>
              <a:t>Surface receptors </a:t>
            </a:r>
            <a:r>
              <a:rPr lang="en" sz="2400" b="1">
                <a:solidFill>
                  <a:srgbClr val="0F116A"/>
                </a:solidFill>
              </a:rPr>
              <a:t>can give/send information</a:t>
            </a:r>
            <a:r>
              <a:rPr lang="en" sz="2800" b="1">
                <a:solidFill>
                  <a:srgbClr val="0F116A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80" name="Shape 3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800" y="3488900"/>
            <a:ext cx="3349556" cy="16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Shape 3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1100" y="3578000"/>
            <a:ext cx="3143250" cy="14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Local Signaling</a:t>
            </a:r>
          </a:p>
        </p:txBody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sz="2400" b="1">
                <a:solidFill>
                  <a:srgbClr val="0F116A"/>
                </a:solidFill>
              </a:rPr>
              <a:t>Adjacent cells are signaled.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400" b="1">
                <a:solidFill>
                  <a:srgbClr val="40458C"/>
                </a:solidFill>
              </a:rPr>
              <a:t>Chemical messengers released</a:t>
            </a:r>
          </a:p>
          <a:p>
            <a:pPr marL="1371600" lvl="2" indent="-381000" rtl="0">
              <a:lnSpc>
                <a:spcPct val="115000"/>
              </a:lnSpc>
              <a:spcBef>
                <a:spcPts val="0"/>
              </a:spcBef>
              <a:buClr>
                <a:srgbClr val="0F116A"/>
              </a:buClr>
              <a:buSzPct val="100000"/>
              <a:buFont typeface="Wingdings"/>
              <a:buChar char="§"/>
            </a:pPr>
            <a:r>
              <a:rPr lang="en" sz="2400" b="1">
                <a:solidFill>
                  <a:srgbClr val="0F116A"/>
                </a:solidFill>
              </a:rPr>
              <a:t>Ex: Neurotransmitters via neurons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88" name="Shape 3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2275" y="2631425"/>
            <a:ext cx="5704875" cy="245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Long Distance Signaling</a:t>
            </a:r>
          </a:p>
        </p:txBody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lnSpc>
                <a:spcPct val="115000"/>
              </a:lnSpc>
              <a:spcBef>
                <a:spcPts val="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sz="3200" b="1">
                <a:solidFill>
                  <a:srgbClr val="0F116A"/>
                </a:solidFill>
              </a:rPr>
              <a:t>Use of </a:t>
            </a:r>
            <a:r>
              <a:rPr lang="en" sz="3200" b="1" u="sng">
                <a:solidFill>
                  <a:srgbClr val="0F116A"/>
                </a:solidFill>
              </a:rPr>
              <a:t>hormones</a:t>
            </a:r>
          </a:p>
          <a:p>
            <a:pPr marL="914400" lvl="1" indent="-406400" rtl="0">
              <a:lnSpc>
                <a:spcPct val="115000"/>
              </a:lnSpc>
              <a:spcBef>
                <a:spcPts val="0"/>
              </a:spcBef>
              <a:buClr>
                <a:srgbClr val="034694"/>
              </a:buClr>
              <a:buSzPct val="100000"/>
              <a:buFont typeface="Courier New"/>
              <a:buChar char="o"/>
            </a:pPr>
            <a:r>
              <a:rPr lang="en" sz="2800">
                <a:solidFill>
                  <a:srgbClr val="034694"/>
                </a:solidFill>
              </a:rPr>
              <a:t>Both plants and animals</a:t>
            </a:r>
          </a:p>
          <a:p>
            <a:pPr marL="914400" lvl="1" indent="-406400" rtl="0">
              <a:lnSpc>
                <a:spcPct val="115000"/>
              </a:lnSpc>
              <a:spcBef>
                <a:spcPts val="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800" b="1">
                <a:solidFill>
                  <a:srgbClr val="40458C"/>
                </a:solidFill>
              </a:rPr>
              <a:t>Can affect many cells in 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800" b="1">
                <a:solidFill>
                  <a:srgbClr val="40458C"/>
                </a:solidFill>
              </a:rPr>
              <a:t>     other parts of the body</a:t>
            </a:r>
          </a:p>
          <a:p>
            <a:pPr marL="914400" lvl="1" indent="-419100" rtl="0">
              <a:lnSpc>
                <a:spcPct val="115000"/>
              </a:lnSpc>
              <a:spcBef>
                <a:spcPts val="0"/>
              </a:spcBef>
              <a:buClr>
                <a:srgbClr val="0F116A"/>
              </a:buClr>
              <a:buSzPct val="100000"/>
              <a:buFont typeface="Courier New"/>
              <a:buChar char="o"/>
            </a:pPr>
            <a:r>
              <a:rPr lang="en" sz="3000" b="1">
                <a:solidFill>
                  <a:srgbClr val="0F116A"/>
                </a:solidFill>
              </a:rPr>
              <a:t>Protein or Steroid types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95" name="Shape 3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7450" y="1375037"/>
            <a:ext cx="3314700" cy="353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title"/>
          </p:nvPr>
        </p:nvSpPr>
        <p:spPr>
          <a:xfrm>
            <a:off x="208075" y="101100"/>
            <a:ext cx="77336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000"/>
              <a:t>Phases of Signal Transduction</a:t>
            </a:r>
          </a:p>
        </p:txBody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02" name="Shape 4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0700" y="1327324"/>
            <a:ext cx="4578900" cy="363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Phosphorylation Cascade</a:t>
            </a:r>
          </a:p>
        </p:txBody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09" name="Shape 4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950" y="1368375"/>
            <a:ext cx="4943475" cy="363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Steroid Hormone Signaling</a:t>
            </a:r>
          </a:p>
        </p:txBody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16" name="Shape 4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8324" y="1329400"/>
            <a:ext cx="4532851" cy="367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Gibbs Free Energy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75825" y="1278525"/>
            <a:ext cx="8985300" cy="3864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</a:rPr>
              <a:t>Amount of energy available to do work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endParaRPr sz="2600">
              <a:solidFill>
                <a:schemeClr val="dk1"/>
              </a:solidFill>
            </a:endParaRPr>
          </a:p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endParaRPr sz="2600">
              <a:solidFill>
                <a:schemeClr val="dk1"/>
              </a:solidFill>
            </a:endParaRPr>
          </a:p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endParaRPr sz="2600">
              <a:solidFill>
                <a:schemeClr val="dk1"/>
              </a:solidFill>
            </a:endParaRPr>
          </a:p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endParaRPr sz="2600">
              <a:solidFill>
                <a:schemeClr val="dk1"/>
              </a:solidFill>
            </a:endParaRP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600">
              <a:solidFill>
                <a:schemeClr val="dk1"/>
              </a:solidFill>
            </a:endParaRP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ΔG=  change in free energy(- = </a:t>
            </a:r>
            <a:r>
              <a:rPr lang="en" sz="2000" b="1">
                <a:solidFill>
                  <a:schemeClr val="dk1"/>
                </a:solidFill>
              </a:rPr>
              <a:t>exergonic</a:t>
            </a:r>
            <a:r>
              <a:rPr lang="en" sz="2000">
                <a:solidFill>
                  <a:schemeClr val="dk1"/>
                </a:solidFill>
              </a:rPr>
              <a:t>, + = </a:t>
            </a:r>
            <a:r>
              <a:rPr lang="en" sz="2000" b="1">
                <a:solidFill>
                  <a:schemeClr val="dk1"/>
                </a:solidFill>
              </a:rPr>
              <a:t>endergonic</a:t>
            </a:r>
            <a:r>
              <a:rPr lang="en" sz="2000">
                <a:solidFill>
                  <a:schemeClr val="dk1"/>
                </a:solidFill>
              </a:rPr>
              <a:t>) 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ΔH= change in enthalpy for the reaction (- = </a:t>
            </a:r>
            <a:r>
              <a:rPr lang="en" sz="2000" b="1">
                <a:solidFill>
                  <a:schemeClr val="dk1"/>
                </a:solidFill>
              </a:rPr>
              <a:t>exothermic</a:t>
            </a:r>
            <a:r>
              <a:rPr lang="en" sz="2000">
                <a:solidFill>
                  <a:schemeClr val="dk1"/>
                </a:solidFill>
              </a:rPr>
              <a:t>, + = </a:t>
            </a:r>
            <a:r>
              <a:rPr lang="en" sz="2000" b="1">
                <a:solidFill>
                  <a:schemeClr val="dk1"/>
                </a:solidFill>
              </a:rPr>
              <a:t>endothermic</a:t>
            </a:r>
            <a:r>
              <a:rPr lang="en" sz="2000">
                <a:solidFill>
                  <a:schemeClr val="dk1"/>
                </a:solidFill>
              </a:rPr>
              <a:t>)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T = kelvin temperature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ΔS = change in entropy (</a:t>
            </a:r>
            <a:r>
              <a:rPr lang="en" sz="2000" b="1">
                <a:solidFill>
                  <a:schemeClr val="dk1"/>
                </a:solidFill>
              </a:rPr>
              <a:t>+ = entropy increase, - = entropy decrease</a:t>
            </a:r>
            <a:r>
              <a:rPr lang="en" sz="2000">
                <a:solidFill>
                  <a:schemeClr val="dk1"/>
                </a:solidFill>
              </a:rPr>
              <a:t>)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825" y="2203925"/>
            <a:ext cx="6073324" cy="106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Evolutionary Significance</a:t>
            </a:r>
          </a:p>
        </p:txBody>
      </p:sp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70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sz="2400" b="1">
                <a:solidFill>
                  <a:srgbClr val="0F116A"/>
                </a:solidFill>
              </a:rPr>
              <a:t>Unicellular and multicellular cell communication have similarities</a:t>
            </a:r>
          </a:p>
          <a:p>
            <a:pPr marL="457200" lvl="0" indent="-381000" rtl="0">
              <a:lnSpc>
                <a:spcPct val="115000"/>
              </a:lnSpc>
              <a:spcBef>
                <a:spcPts val="70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sz="2400" b="1">
                <a:solidFill>
                  <a:srgbClr val="0F116A"/>
                </a:solidFill>
              </a:rPr>
              <a:t>Yeast cells signal for sexual reproduction through signal transduction process.</a:t>
            </a:r>
          </a:p>
          <a:p>
            <a:pPr marL="457200" lvl="0" indent="-381000" rtl="0">
              <a:lnSpc>
                <a:spcPct val="115000"/>
              </a:lnSpc>
              <a:spcBef>
                <a:spcPts val="70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sz="2400" b="1">
                <a:solidFill>
                  <a:srgbClr val="0F116A"/>
                </a:solidFill>
              </a:rPr>
              <a:t>Bacteria secrete molecules to sense density of own population.</a:t>
            </a:r>
          </a:p>
          <a:p>
            <a:pPr marL="914400" lvl="1" indent="-381000" rtl="0">
              <a:lnSpc>
                <a:spcPct val="115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400" b="1">
                <a:solidFill>
                  <a:srgbClr val="C00000"/>
                </a:solidFill>
              </a:rPr>
              <a:t>Quorum Sensing </a:t>
            </a:r>
            <a:r>
              <a:rPr lang="en" sz="2400" b="1" i="1">
                <a:solidFill>
                  <a:srgbClr val="40458C"/>
                </a:solidFill>
              </a:rPr>
              <a:t>(survival purpose)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ctrTitle"/>
          </p:nvPr>
        </p:nvSpPr>
        <p:spPr>
          <a:xfrm>
            <a:off x="685800" y="1699932"/>
            <a:ext cx="6400799" cy="100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ENDOCRINE SYSTEM</a:t>
            </a:r>
          </a:p>
        </p:txBody>
      </p:sp>
      <p:sp>
        <p:nvSpPr>
          <p:cNvPr id="428" name="Shape 428"/>
          <p:cNvSpPr txBox="1">
            <a:spLocks noGrp="1"/>
          </p:cNvSpPr>
          <p:nvPr>
            <p:ph type="subTitle" idx="1"/>
          </p:nvPr>
        </p:nvSpPr>
        <p:spPr>
          <a:xfrm>
            <a:off x="685800" y="2700338"/>
            <a:ext cx="6400799" cy="67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Introduction</a:t>
            </a:r>
          </a:p>
        </p:txBody>
      </p:sp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200" b="1" u="sng">
                <a:solidFill>
                  <a:schemeClr val="dk1"/>
                </a:solidFill>
              </a:rPr>
              <a:t>Endocrine System</a:t>
            </a:r>
            <a:r>
              <a:rPr lang="en" sz="3200" b="1">
                <a:solidFill>
                  <a:schemeClr val="dk1"/>
                </a:solidFill>
              </a:rPr>
              <a:t> </a:t>
            </a:r>
            <a:r>
              <a:rPr lang="en" sz="3200">
                <a:solidFill>
                  <a:schemeClr val="dk1"/>
                </a:solidFill>
              </a:rPr>
              <a:t>= Hormone-secreting cells + Tissues</a:t>
            </a:r>
          </a:p>
          <a:p>
            <a:pPr marL="457200" lvl="0" indent="-431800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200" b="1" u="sng">
                <a:solidFill>
                  <a:schemeClr val="dk1"/>
                </a:solidFill>
              </a:rPr>
              <a:t>Endocrine glands</a:t>
            </a:r>
            <a:r>
              <a:rPr lang="en" sz="3200">
                <a:solidFill>
                  <a:schemeClr val="dk1"/>
                </a:solidFill>
              </a:rPr>
              <a:t>: ductless, secrete hormones directly into body fluids</a:t>
            </a:r>
          </a:p>
          <a:p>
            <a:pPr marL="457200" lvl="0" indent="-431800" rtl="0">
              <a:lnSpc>
                <a:spcPct val="90000"/>
              </a:lnSpc>
              <a:spcBef>
                <a:spcPts val="8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3200">
                <a:solidFill>
                  <a:schemeClr val="dk1"/>
                </a:solidFill>
              </a:rPr>
              <a:t>Regulation by </a:t>
            </a:r>
            <a:r>
              <a:rPr lang="en" sz="3200" b="1">
                <a:solidFill>
                  <a:srgbClr val="FF0000"/>
                </a:solidFill>
              </a:rPr>
              <a:t>Positive &amp; Negative Feedback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Regulation</a:t>
            </a:r>
          </a:p>
        </p:txBody>
      </p:sp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15000"/>
              </a:lnSpc>
              <a:spcBef>
                <a:spcPts val="70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sz="2000" b="1">
                <a:solidFill>
                  <a:srgbClr val="0F116A"/>
                </a:solidFill>
              </a:rPr>
              <a:t>Why are hormones needed?</a:t>
            </a:r>
          </a:p>
          <a:p>
            <a:pPr marL="914400" lvl="1" indent="-355600" rtl="0">
              <a:lnSpc>
                <a:spcPct val="115000"/>
              </a:lnSpc>
              <a:spcBef>
                <a:spcPts val="7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000" b="1">
                <a:solidFill>
                  <a:srgbClr val="40458C"/>
                </a:solidFill>
              </a:rPr>
              <a:t>chemical messages from one body part to another</a:t>
            </a:r>
          </a:p>
          <a:p>
            <a:pPr marL="914400" lvl="1" indent="-355600" rtl="0">
              <a:lnSpc>
                <a:spcPct val="115000"/>
              </a:lnSpc>
              <a:spcBef>
                <a:spcPts val="7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000" b="1">
                <a:solidFill>
                  <a:srgbClr val="40458C"/>
                </a:solidFill>
              </a:rPr>
              <a:t>communication needed to coordinate whole body</a:t>
            </a:r>
          </a:p>
          <a:p>
            <a:pPr marL="914400" lvl="1" indent="-355600" rtl="0">
              <a:lnSpc>
                <a:spcPct val="115000"/>
              </a:lnSpc>
              <a:spcBef>
                <a:spcPts val="7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000" b="1">
                <a:solidFill>
                  <a:srgbClr val="40458C"/>
                </a:solidFill>
              </a:rPr>
              <a:t>homeostasis &amp; regulation</a:t>
            </a:r>
          </a:p>
          <a:p>
            <a:pPr marL="1371600" lvl="2" indent="-355600" rtl="0">
              <a:lnSpc>
                <a:spcPct val="115000"/>
              </a:lnSpc>
              <a:spcBef>
                <a:spcPts val="600"/>
              </a:spcBef>
              <a:buClr>
                <a:srgbClr val="0F116A"/>
              </a:buClr>
              <a:buSzPct val="100000"/>
              <a:buFont typeface="Wingdings"/>
              <a:buChar char="§"/>
            </a:pPr>
            <a:r>
              <a:rPr lang="en" sz="2000" b="1">
                <a:solidFill>
                  <a:srgbClr val="0F116A"/>
                </a:solidFill>
              </a:rPr>
              <a:t>metabolism</a:t>
            </a:r>
          </a:p>
          <a:p>
            <a:pPr marL="1371600" lvl="2" indent="-355600" rtl="0">
              <a:lnSpc>
                <a:spcPct val="115000"/>
              </a:lnSpc>
              <a:spcBef>
                <a:spcPts val="600"/>
              </a:spcBef>
              <a:buClr>
                <a:srgbClr val="0F116A"/>
              </a:buClr>
              <a:buSzPct val="100000"/>
              <a:buFont typeface="Wingdings"/>
              <a:buChar char="§"/>
            </a:pPr>
            <a:r>
              <a:rPr lang="en" sz="2000" b="1">
                <a:solidFill>
                  <a:srgbClr val="0F116A"/>
                </a:solidFill>
              </a:rPr>
              <a:t>growth</a:t>
            </a:r>
          </a:p>
          <a:p>
            <a:pPr marL="1371600" lvl="2" indent="-355600" rtl="0">
              <a:lnSpc>
                <a:spcPct val="115000"/>
              </a:lnSpc>
              <a:spcBef>
                <a:spcPts val="600"/>
              </a:spcBef>
              <a:buClr>
                <a:srgbClr val="0F116A"/>
              </a:buClr>
              <a:buSzPct val="100000"/>
              <a:buFont typeface="Wingdings"/>
              <a:buChar char="§"/>
            </a:pPr>
            <a:r>
              <a:rPr lang="en" sz="2000" b="1">
                <a:solidFill>
                  <a:srgbClr val="0F116A"/>
                </a:solidFill>
              </a:rPr>
              <a:t>development</a:t>
            </a:r>
          </a:p>
          <a:p>
            <a:pPr marL="1371600" lvl="2" indent="-355600" rtl="0">
              <a:lnSpc>
                <a:spcPct val="115000"/>
              </a:lnSpc>
              <a:spcBef>
                <a:spcPts val="600"/>
              </a:spcBef>
              <a:buClr>
                <a:srgbClr val="0F116A"/>
              </a:buClr>
              <a:buSzPct val="100000"/>
              <a:buFont typeface="Wingdings"/>
              <a:buChar char="§"/>
            </a:pPr>
            <a:r>
              <a:rPr lang="en" sz="2000" b="1">
                <a:solidFill>
                  <a:srgbClr val="0F116A"/>
                </a:solidFill>
              </a:rPr>
              <a:t>maturation</a:t>
            </a:r>
          </a:p>
          <a:p>
            <a:pPr marL="1371600" lvl="2" indent="-355600" rtl="0">
              <a:lnSpc>
                <a:spcPct val="115000"/>
              </a:lnSpc>
              <a:spcBef>
                <a:spcPts val="600"/>
              </a:spcBef>
              <a:buClr>
                <a:srgbClr val="0F116A"/>
              </a:buClr>
              <a:buSzPct val="100000"/>
              <a:buFont typeface="Wingdings"/>
              <a:buChar char="§"/>
            </a:pPr>
            <a:r>
              <a:rPr lang="en" sz="2000" b="1">
                <a:solidFill>
                  <a:srgbClr val="0F116A"/>
                </a:solidFill>
              </a:rPr>
              <a:t>reproduction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41" name="Shape 4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0321" y="2717071"/>
            <a:ext cx="1761050" cy="230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Shape 4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4075" y="95250"/>
            <a:ext cx="4895850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Types of Hormones</a:t>
            </a:r>
          </a:p>
        </p:txBody>
      </p:sp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101100" y="1278525"/>
            <a:ext cx="43937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chemeClr val="dk1"/>
                </a:solidFill>
              </a:rPr>
              <a:t>Peptide based</a:t>
            </a:r>
          </a:p>
          <a:p>
            <a:pPr marL="914400" lvl="1" indent="-3556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000">
                <a:solidFill>
                  <a:schemeClr val="dk1"/>
                </a:solidFill>
              </a:rPr>
              <a:t>Water-soluble</a:t>
            </a:r>
          </a:p>
          <a:p>
            <a:pPr marL="914400" lvl="1" indent="-355600" rtl="0">
              <a:lnSpc>
                <a:spcPct val="115000"/>
              </a:lnSpc>
              <a:spcBef>
                <a:spcPts val="60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000">
                <a:solidFill>
                  <a:schemeClr val="dk1"/>
                </a:solidFill>
              </a:rPr>
              <a:t>Bind to receptors on </a:t>
            </a:r>
            <a:r>
              <a:rPr lang="en" sz="2000" u="sng">
                <a:solidFill>
                  <a:srgbClr val="C00000"/>
                </a:solidFill>
              </a:rPr>
              <a:t>plasma membrane</a:t>
            </a:r>
            <a:r>
              <a:rPr lang="en" sz="2000">
                <a:solidFill>
                  <a:srgbClr val="C00000"/>
                </a:solidFill>
              </a:rPr>
              <a:t> </a:t>
            </a:r>
            <a:r>
              <a:rPr lang="en" sz="2000">
                <a:solidFill>
                  <a:schemeClr val="dk1"/>
                </a:solidFill>
              </a:rPr>
              <a:t>&amp; triggers signal transduction pathway</a:t>
            </a:r>
          </a:p>
          <a:p>
            <a:pPr marL="914400" lvl="1" indent="-355600" rtl="0">
              <a:lnSpc>
                <a:spcPct val="115000"/>
              </a:lnSpc>
              <a:spcBef>
                <a:spcPts val="60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000">
                <a:solidFill>
                  <a:schemeClr val="dk1"/>
                </a:solidFill>
              </a:rPr>
              <a:t>Affects protein activity </a:t>
            </a:r>
            <a:r>
              <a:rPr lang="en" sz="2000">
                <a:solidFill>
                  <a:srgbClr val="5918BB"/>
                </a:solidFill>
              </a:rPr>
              <a:t>already present </a:t>
            </a:r>
            <a:r>
              <a:rPr lang="en" sz="2000">
                <a:solidFill>
                  <a:schemeClr val="dk1"/>
                </a:solidFill>
              </a:rPr>
              <a:t>in cell</a:t>
            </a:r>
          </a:p>
          <a:p>
            <a:pPr marL="914400" lvl="1" indent="-3556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000">
                <a:solidFill>
                  <a:schemeClr val="dk1"/>
                </a:solidFill>
              </a:rPr>
              <a:t>Rapid response, Short-lived</a:t>
            </a:r>
          </a:p>
          <a:p>
            <a:pPr marL="914400" lvl="1" indent="-3556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000">
                <a:solidFill>
                  <a:schemeClr val="dk1"/>
                </a:solidFill>
              </a:rPr>
              <a:t>Eg. oxytocin, insulin, epinephrine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3" name="Shape 453"/>
          <p:cNvSpPr txBox="1">
            <a:spLocks noGrp="1"/>
          </p:cNvSpPr>
          <p:nvPr>
            <p:ph type="body" idx="2"/>
          </p:nvPr>
        </p:nvSpPr>
        <p:spPr>
          <a:xfrm>
            <a:off x="4648200" y="1048925"/>
            <a:ext cx="4337100" cy="385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chemeClr val="dk1"/>
                </a:solidFill>
              </a:rPr>
              <a:t>Steroid based</a:t>
            </a:r>
          </a:p>
          <a:p>
            <a:pPr marL="914400" lvl="1" indent="-3556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000">
                <a:solidFill>
                  <a:schemeClr val="dk1"/>
                </a:solidFill>
              </a:rPr>
              <a:t>Lipid-soluble</a:t>
            </a:r>
          </a:p>
          <a:p>
            <a:pPr marL="914400" lvl="1" indent="-355600" rtl="0">
              <a:lnSpc>
                <a:spcPct val="115000"/>
              </a:lnSpc>
              <a:spcBef>
                <a:spcPts val="60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000">
                <a:solidFill>
                  <a:schemeClr val="dk1"/>
                </a:solidFill>
              </a:rPr>
              <a:t>Enters cell &amp; binds to </a:t>
            </a:r>
            <a:r>
              <a:rPr lang="en" sz="2000" u="sng">
                <a:solidFill>
                  <a:srgbClr val="C00000"/>
                </a:solidFill>
              </a:rPr>
              <a:t>intracellular</a:t>
            </a:r>
            <a:r>
              <a:rPr lang="en" sz="2000">
                <a:solidFill>
                  <a:schemeClr val="dk1"/>
                </a:solidFill>
              </a:rPr>
              <a:t> receptors</a:t>
            </a:r>
          </a:p>
          <a:p>
            <a:pPr marL="914400" lvl="1" indent="-355600" rtl="0">
              <a:lnSpc>
                <a:spcPct val="115000"/>
              </a:lnSpc>
              <a:spcBef>
                <a:spcPts val="60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000">
                <a:solidFill>
                  <a:schemeClr val="dk1"/>
                </a:solidFill>
              </a:rPr>
              <a:t>Causes change in </a:t>
            </a:r>
            <a:r>
              <a:rPr lang="en" sz="2000">
                <a:solidFill>
                  <a:srgbClr val="5918BB"/>
                </a:solidFill>
              </a:rPr>
              <a:t>gene expression</a:t>
            </a:r>
            <a:r>
              <a:rPr lang="en" sz="2000">
                <a:solidFill>
                  <a:schemeClr val="dk1"/>
                </a:solidFill>
              </a:rPr>
              <a:t> (protein synthesis)</a:t>
            </a:r>
          </a:p>
          <a:p>
            <a:pPr marL="914400" lvl="1" indent="-3556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000">
                <a:solidFill>
                  <a:schemeClr val="dk1"/>
                </a:solidFill>
              </a:rPr>
              <a:t>Slower response, Longer life</a:t>
            </a:r>
          </a:p>
          <a:p>
            <a:pPr marL="914400" lvl="1" indent="-3556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000">
                <a:solidFill>
                  <a:schemeClr val="dk1"/>
                </a:solidFill>
              </a:rPr>
              <a:t>Eg. androgens (testosterone), estrogen, progesterone, cortisol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body" idx="1"/>
          </p:nvPr>
        </p:nvSpPr>
        <p:spPr>
          <a:xfrm>
            <a:off x="165570" y="1278513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937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/>
              <a:t>One hormones can cause multiple effects</a:t>
            </a:r>
          </a:p>
        </p:txBody>
      </p:sp>
      <p:sp>
        <p:nvSpPr>
          <p:cNvPr id="459" name="Shape 459"/>
          <p:cNvSpPr txBox="1">
            <a:spLocks noGrp="1"/>
          </p:cNvSpPr>
          <p:nvPr>
            <p:ph type="body" idx="2"/>
          </p:nvPr>
        </p:nvSpPr>
        <p:spPr>
          <a:xfrm>
            <a:off x="4648200" y="1278513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0" name="Shape 460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Epinephrine</a:t>
            </a:r>
          </a:p>
        </p:txBody>
      </p:sp>
      <p:pic>
        <p:nvPicPr>
          <p:cNvPr id="461" name="Shape 4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4025" y="1186775"/>
            <a:ext cx="4943814" cy="381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937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/>
              <a:t>Hypothalamus</a:t>
            </a:r>
          </a:p>
          <a:p>
            <a:pPr marL="457200" lvl="0" indent="-3937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/>
              <a:t>Pituitary </a:t>
            </a:r>
          </a:p>
        </p:txBody>
      </p:sp>
      <p:sp>
        <p:nvSpPr>
          <p:cNvPr id="467" name="Shape 467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Master Glands</a:t>
            </a:r>
          </a:p>
        </p:txBody>
      </p:sp>
      <p:pic>
        <p:nvPicPr>
          <p:cNvPr id="468" name="Shape 4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2375" y="1278525"/>
            <a:ext cx="4076700" cy="375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Posterior Pituitary</a:t>
            </a:r>
          </a:p>
        </p:txBody>
      </p:sp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75" name="Shape 4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6500" y="1409475"/>
            <a:ext cx="4191000" cy="363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Anterior Pituitary</a:t>
            </a:r>
          </a:p>
        </p:txBody>
      </p:sp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82" name="Shape 4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2137" y="1418398"/>
            <a:ext cx="5419725" cy="354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ATP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90000"/>
              </a:lnSpc>
              <a:spcBef>
                <a:spcPts val="700"/>
              </a:spcBef>
              <a:buClr>
                <a:srgbClr val="CC0000"/>
              </a:buClr>
              <a:buSzPct val="100000"/>
              <a:buFont typeface="Arial"/>
              <a:buChar char="●"/>
            </a:pPr>
            <a:r>
              <a:rPr lang="en" sz="3000" b="1" u="sng">
                <a:solidFill>
                  <a:srgbClr val="CC0000"/>
                </a:solidFill>
              </a:rPr>
              <a:t>Adenosine Triphosphate</a:t>
            </a:r>
          </a:p>
          <a:p>
            <a:pPr marL="457200" lvl="0" indent="-342900" rtl="0">
              <a:lnSpc>
                <a:spcPct val="90000"/>
              </a:lnSpc>
              <a:spcBef>
                <a:spcPts val="600"/>
              </a:spcBef>
              <a:buClr>
                <a:schemeClr val="dk2"/>
              </a:buClr>
              <a:buSzPct val="69230"/>
              <a:buFont typeface="Arial"/>
              <a:buChar char="●"/>
            </a:pPr>
            <a:r>
              <a:rPr lang="en" sz="2600" b="1">
                <a:solidFill>
                  <a:srgbClr val="0F116A"/>
                </a:solidFill>
              </a:rPr>
              <a:t>nucleotide = </a:t>
            </a:r>
            <a:r>
              <a:rPr lang="en" sz="2600" b="1">
                <a:solidFill>
                  <a:srgbClr val="CC0000"/>
                </a:solidFill>
              </a:rPr>
              <a:t>adenine + ribose + P</a:t>
            </a:r>
            <a:r>
              <a:rPr lang="en" sz="4300" b="1" baseline="-25000">
                <a:solidFill>
                  <a:srgbClr val="CC0000"/>
                </a:solidFill>
              </a:rPr>
              <a:t>i</a:t>
            </a:r>
            <a:r>
              <a:rPr lang="en" sz="2600" b="1">
                <a:solidFill>
                  <a:srgbClr val="CC0000"/>
                </a:solidFill>
              </a:rPr>
              <a:t> ® </a:t>
            </a:r>
            <a:r>
              <a:rPr lang="en" sz="2600" b="1" u="sng">
                <a:solidFill>
                  <a:srgbClr val="CC0000"/>
                </a:solidFill>
              </a:rPr>
              <a:t>AMP</a:t>
            </a:r>
          </a:p>
          <a:p>
            <a:pPr marL="457200" lvl="0" indent="-342900" rtl="0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SzPct val="69230"/>
              <a:buFont typeface="Arial"/>
              <a:buChar char="●"/>
            </a:pPr>
            <a:r>
              <a:rPr lang="en" sz="2600" b="1">
                <a:solidFill>
                  <a:srgbClr val="CC0000"/>
                </a:solidFill>
              </a:rPr>
              <a:t>AMP + P</a:t>
            </a:r>
            <a:r>
              <a:rPr lang="en" sz="4300" b="1" baseline="-25000">
                <a:solidFill>
                  <a:srgbClr val="CC0000"/>
                </a:solidFill>
              </a:rPr>
              <a:t>i</a:t>
            </a:r>
            <a:r>
              <a:rPr lang="en" sz="2600" b="1">
                <a:solidFill>
                  <a:srgbClr val="CC0000"/>
                </a:solidFill>
              </a:rPr>
              <a:t> ® </a:t>
            </a:r>
            <a:r>
              <a:rPr lang="en" sz="2600" b="1" u="sng">
                <a:solidFill>
                  <a:srgbClr val="CC0000"/>
                </a:solidFill>
              </a:rPr>
              <a:t>ADP</a:t>
            </a:r>
          </a:p>
          <a:p>
            <a:pPr marL="457200" lvl="0" indent="-342900" rtl="0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SzPct val="69230"/>
              <a:buFont typeface="Arial"/>
              <a:buChar char="●"/>
            </a:pPr>
            <a:r>
              <a:rPr lang="en" sz="2600" b="1">
                <a:solidFill>
                  <a:srgbClr val="CC0000"/>
                </a:solidFill>
              </a:rPr>
              <a:t>ADP + P</a:t>
            </a:r>
            <a:r>
              <a:rPr lang="en" sz="4300" b="1" baseline="-25000">
                <a:solidFill>
                  <a:srgbClr val="CC0000"/>
                </a:solidFill>
              </a:rPr>
              <a:t>i</a:t>
            </a:r>
            <a:r>
              <a:rPr lang="en" sz="2600" b="1">
                <a:solidFill>
                  <a:srgbClr val="CC0000"/>
                </a:solidFill>
              </a:rPr>
              <a:t> ® </a:t>
            </a:r>
            <a:r>
              <a:rPr lang="en" sz="2600" b="1" u="sng">
                <a:solidFill>
                  <a:srgbClr val="CC0000"/>
                </a:solidFill>
              </a:rPr>
              <a:t>ATP</a:t>
            </a:r>
          </a:p>
          <a:p>
            <a:pPr marL="457200" lvl="0" indent="-393700" rtl="0">
              <a:lnSpc>
                <a:spcPct val="90000"/>
              </a:lnSpc>
              <a:spcBef>
                <a:spcPts val="600"/>
              </a:spcBef>
              <a:buClr>
                <a:srgbClr val="40458C"/>
              </a:buClr>
              <a:buSzPct val="100000"/>
              <a:buFont typeface="Arial"/>
              <a:buChar char="●"/>
            </a:pPr>
            <a:r>
              <a:rPr lang="en" sz="2600" b="1">
                <a:solidFill>
                  <a:srgbClr val="40458C"/>
                </a:solidFill>
              </a:rPr>
              <a:t>adding phosphates is </a:t>
            </a:r>
            <a:r>
              <a:rPr lang="en" sz="2600" b="1" u="sng">
                <a:solidFill>
                  <a:srgbClr val="40458C"/>
                </a:solidFill>
              </a:rPr>
              <a:t>endergonic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0325" y="2712475"/>
            <a:ext cx="2578050" cy="123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Shape 4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250" y="14300"/>
            <a:ext cx="7949024" cy="51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Shape 4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150" y="164300"/>
            <a:ext cx="7873224" cy="485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517100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Stress and the Adrenal Gland</a:t>
            </a:r>
          </a:p>
        </p:txBody>
      </p:sp>
      <p:sp>
        <p:nvSpPr>
          <p:cNvPr id="498" name="Shape 498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99" name="Shape 4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0025" y="1278525"/>
            <a:ext cx="6289000" cy="3768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title"/>
          </p:nvPr>
        </p:nvSpPr>
        <p:spPr>
          <a:xfrm>
            <a:off x="240125" y="101100"/>
            <a:ext cx="77216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Anabolic-Androgenic Sterioids</a:t>
            </a:r>
          </a:p>
        </p:txBody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•Legally prescribed to treat hormone deficiency, loss of muscle mass (cancer, AIDS)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•Used to enhance performance and improve physical appearance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06" name="Shape 5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3300" y="3070924"/>
            <a:ext cx="2238524" cy="19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Effects of Use</a:t>
            </a:r>
          </a:p>
        </p:txBody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456245" y="1278513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•aggression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•extreme mood swings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•liver damage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•jaundice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•fluid retention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endParaRPr/>
          </a:p>
        </p:txBody>
      </p:sp>
      <p:sp>
        <p:nvSpPr>
          <p:cNvPr id="513" name="Shape 513"/>
          <p:cNvSpPr txBox="1">
            <a:spLocks noGrp="1"/>
          </p:cNvSpPr>
          <p:nvPr>
            <p:ph type="body" idx="2"/>
          </p:nvPr>
        </p:nvSpPr>
        <p:spPr>
          <a:xfrm>
            <a:off x="4648200" y="1278513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high blood pressure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•increases in LDL (“bad” cholesterol)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•decreases in HDL (“good” cholesterol)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•renal failure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•severe acne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•For </a:t>
            </a:r>
            <a:r>
              <a:rPr lang="en" sz="2000" i="1">
                <a:solidFill>
                  <a:schemeClr val="dk1"/>
                </a:solidFill>
              </a:rPr>
              <a:t>men</a:t>
            </a:r>
            <a:r>
              <a:rPr lang="en" sz="2000">
                <a:solidFill>
                  <a:schemeClr val="dk1"/>
                </a:solidFill>
              </a:rPr>
              <a:t>—shrinking of the testicles, reduced sperm count, infertility, baldness, development of breasts, increased risk for prostate cancer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•For </a:t>
            </a:r>
            <a:r>
              <a:rPr lang="en" sz="2000" i="1">
                <a:solidFill>
                  <a:schemeClr val="dk1"/>
                </a:solidFill>
              </a:rPr>
              <a:t>women</a:t>
            </a:r>
            <a:r>
              <a:rPr lang="en" sz="2000">
                <a:solidFill>
                  <a:schemeClr val="dk1"/>
                </a:solidFill>
              </a:rPr>
              <a:t>—growth of facial hair, male-pattern baldness, changes in or cessation of the menstrual cycle, enlargement of the clitoris, deepened voice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•For </a:t>
            </a:r>
            <a:r>
              <a:rPr lang="en" sz="2000" i="1">
                <a:solidFill>
                  <a:schemeClr val="dk1"/>
                </a:solidFill>
              </a:rPr>
              <a:t>adolescents</a:t>
            </a:r>
            <a:r>
              <a:rPr lang="en" sz="2000">
                <a:solidFill>
                  <a:schemeClr val="dk1"/>
                </a:solidFill>
              </a:rPr>
              <a:t>—stunted growth due to premature skeletal maturation and accelerated puberty changes; risk of not reaching expected height if AAS is taken before the typical adolescent growth spurt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•In addition, people who inject AAS run the added risk of contracting or transmitting HIV/AIDS or hepatitis.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19" name="Shape 519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Effects of Use Continued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>
            <a:spLocks noGrp="1"/>
          </p:cNvSpPr>
          <p:nvPr>
            <p:ph type="ctrTitle"/>
          </p:nvPr>
        </p:nvSpPr>
        <p:spPr>
          <a:xfrm>
            <a:off x="685800" y="1699932"/>
            <a:ext cx="6400799" cy="100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NERVOUS SYSTEM</a:t>
            </a:r>
          </a:p>
        </p:txBody>
      </p:sp>
      <p:sp>
        <p:nvSpPr>
          <p:cNvPr id="525" name="Shape 525"/>
          <p:cNvSpPr txBox="1">
            <a:spLocks noGrp="1"/>
          </p:cNvSpPr>
          <p:nvPr>
            <p:ph type="subTitle" idx="1"/>
          </p:nvPr>
        </p:nvSpPr>
        <p:spPr>
          <a:xfrm>
            <a:off x="685800" y="2700338"/>
            <a:ext cx="6400799" cy="67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26" name="Shape 5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676" y="2700349"/>
            <a:ext cx="3480685" cy="231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Shape 5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2378" y="2755000"/>
            <a:ext cx="3237999" cy="2175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Neuron</a:t>
            </a:r>
          </a:p>
        </p:txBody>
      </p:sp>
      <p:sp>
        <p:nvSpPr>
          <p:cNvPr id="533" name="Shape 533"/>
          <p:cNvSpPr txBox="1">
            <a:spLocks noGrp="1"/>
          </p:cNvSpPr>
          <p:nvPr>
            <p:ph type="body" idx="1"/>
          </p:nvPr>
        </p:nvSpPr>
        <p:spPr>
          <a:xfrm>
            <a:off x="456245" y="1278513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6400" rtl="0">
              <a:lnSpc>
                <a:spcPct val="90000"/>
              </a:lnSpc>
              <a:spcBef>
                <a:spcPts val="70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sz="2800" b="1">
                <a:solidFill>
                  <a:srgbClr val="0F116A"/>
                </a:solidFill>
              </a:rPr>
              <a:t>Structure fits function</a:t>
            </a:r>
          </a:p>
          <a:p>
            <a:pPr marL="914400" lvl="1" indent="-393700" rtl="0">
              <a:lnSpc>
                <a:spcPct val="90000"/>
              </a:lnSpc>
              <a:spcBef>
                <a:spcPts val="6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600" b="1">
                <a:solidFill>
                  <a:srgbClr val="40458C"/>
                </a:solidFill>
              </a:rPr>
              <a:t>many entry points for signal</a:t>
            </a:r>
          </a:p>
          <a:p>
            <a:pPr marL="914400" lvl="1" indent="-393700" rtl="0">
              <a:lnSpc>
                <a:spcPct val="90000"/>
              </a:lnSpc>
              <a:spcBef>
                <a:spcPts val="6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600" b="1">
                <a:solidFill>
                  <a:srgbClr val="40458C"/>
                </a:solidFill>
              </a:rPr>
              <a:t>one path out</a:t>
            </a:r>
          </a:p>
          <a:p>
            <a:pPr marL="914400" lvl="1" indent="-393700" rtl="0">
              <a:lnSpc>
                <a:spcPct val="90000"/>
              </a:lnSpc>
              <a:spcBef>
                <a:spcPts val="6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600" b="1">
                <a:solidFill>
                  <a:srgbClr val="40458C"/>
                </a:solidFill>
              </a:rPr>
              <a:t>transmits signal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4" name="Shape 534"/>
          <p:cNvSpPr txBox="1">
            <a:spLocks noGrp="1"/>
          </p:cNvSpPr>
          <p:nvPr>
            <p:ph type="body" idx="2"/>
          </p:nvPr>
        </p:nvSpPr>
        <p:spPr>
          <a:xfrm>
            <a:off x="4648200" y="1278513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35" name="Shape 5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4312" y="1667300"/>
            <a:ext cx="4486374" cy="3083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6400" rtl="0">
              <a:lnSpc>
                <a:spcPct val="115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800" b="1">
                <a:solidFill>
                  <a:srgbClr val="0F116A"/>
                </a:solidFill>
              </a:rPr>
              <a:t>Axon coated with </a:t>
            </a:r>
            <a:r>
              <a:rPr lang="en" sz="2800" b="1" u="sng">
                <a:solidFill>
                  <a:srgbClr val="CC0000"/>
                </a:solidFill>
              </a:rPr>
              <a:t>Schwann cells</a:t>
            </a:r>
          </a:p>
          <a:p>
            <a:pPr marL="914400" lvl="1" indent="-393700" rtl="0">
              <a:lnSpc>
                <a:spcPct val="115000"/>
              </a:lnSpc>
              <a:spcBef>
                <a:spcPts val="6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600" b="1">
                <a:solidFill>
                  <a:srgbClr val="40458C"/>
                </a:solidFill>
              </a:rPr>
              <a:t>Insulation material (lipid)</a:t>
            </a:r>
          </a:p>
          <a:p>
            <a:pPr marL="914400" lvl="1" indent="-393700" rtl="0">
              <a:lnSpc>
                <a:spcPct val="115000"/>
              </a:lnSpc>
              <a:spcBef>
                <a:spcPts val="6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600" b="1">
                <a:solidFill>
                  <a:srgbClr val="40458C"/>
                </a:solidFill>
              </a:rPr>
              <a:t>speeds up signal</a:t>
            </a:r>
          </a:p>
          <a:p>
            <a:pPr marL="1371600" lvl="2" indent="-368300" rtl="0">
              <a:lnSpc>
                <a:spcPct val="115000"/>
              </a:lnSpc>
              <a:spcBef>
                <a:spcPts val="500"/>
              </a:spcBef>
              <a:buClr>
                <a:srgbClr val="CC0000"/>
              </a:buClr>
              <a:buSzPct val="100000"/>
              <a:buFont typeface="Wingdings"/>
              <a:buChar char="§"/>
            </a:pPr>
            <a:r>
              <a:rPr lang="en" sz="2200" b="1" u="sng">
                <a:solidFill>
                  <a:srgbClr val="CC0000"/>
                </a:solidFill>
              </a:rPr>
              <a:t>saltatory conduction</a:t>
            </a:r>
          </a:p>
          <a:p>
            <a:pPr marL="914400" lvl="1" indent="-393700" rtl="0">
              <a:lnSpc>
                <a:spcPct val="115000"/>
              </a:lnSpc>
              <a:spcBef>
                <a:spcPts val="6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600" b="1">
                <a:solidFill>
                  <a:srgbClr val="40458C"/>
                </a:solidFill>
              </a:rPr>
              <a:t>150 m/sec vs. 5 m/sec</a:t>
            </a:r>
          </a:p>
          <a:p>
            <a:pPr marL="914400" lvl="1" indent="-393700" rtl="0">
              <a:lnSpc>
                <a:spcPct val="115000"/>
              </a:lnSpc>
              <a:spcBef>
                <a:spcPts val="6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600" b="1">
                <a:solidFill>
                  <a:srgbClr val="40458C"/>
                </a:solidFill>
              </a:rPr>
              <a:t>(330 mph vs. 11 mph)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1" name="Shape 541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Myelin Sheath</a:t>
            </a:r>
          </a:p>
        </p:txBody>
      </p:sp>
      <p:pic>
        <p:nvPicPr>
          <p:cNvPr id="542" name="Shape 5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7675" y="2948150"/>
            <a:ext cx="4006123" cy="2037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 txBox="1">
            <a:spLocks noGrp="1"/>
          </p:cNvSpPr>
          <p:nvPr>
            <p:ph type="title"/>
          </p:nvPr>
        </p:nvSpPr>
        <p:spPr>
          <a:xfrm>
            <a:off x="151650" y="101100"/>
            <a:ext cx="7986900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Neuron Functional Differences</a:t>
            </a:r>
          </a:p>
        </p:txBody>
      </p:sp>
      <p:sp>
        <p:nvSpPr>
          <p:cNvPr id="548" name="Shape 548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49" name="Shape 5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0225" y="1520100"/>
            <a:ext cx="5543550" cy="338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-164299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ATP - Energy Storage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57200" y="1074200"/>
            <a:ext cx="8229600" cy="383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lnSpc>
                <a:spcPct val="90000"/>
              </a:lnSpc>
              <a:spcBef>
                <a:spcPts val="60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sz="2200" b="1">
                <a:solidFill>
                  <a:srgbClr val="0F116A"/>
                </a:solidFill>
              </a:rPr>
              <a:t>Each negative PO</a:t>
            </a:r>
            <a:r>
              <a:rPr lang="en" sz="2200" b="1" baseline="-25000">
                <a:solidFill>
                  <a:srgbClr val="0F116A"/>
                </a:solidFill>
              </a:rPr>
              <a:t>4</a:t>
            </a:r>
            <a:r>
              <a:rPr lang="en" sz="2200" b="1">
                <a:solidFill>
                  <a:srgbClr val="0F116A"/>
                </a:solidFill>
              </a:rPr>
              <a:t> more difficult to add</a:t>
            </a:r>
          </a:p>
          <a:p>
            <a:pPr marL="914400" lvl="1" indent="-368300" rtl="0">
              <a:lnSpc>
                <a:spcPct val="90000"/>
              </a:lnSpc>
              <a:spcBef>
                <a:spcPts val="6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200" b="1">
                <a:solidFill>
                  <a:srgbClr val="40458C"/>
                </a:solidFill>
              </a:rPr>
              <a:t>a lot of stored energy in each bond</a:t>
            </a:r>
          </a:p>
          <a:p>
            <a:pPr marL="1371600" lvl="2" indent="-368300" rtl="0">
              <a:lnSpc>
                <a:spcPct val="90000"/>
              </a:lnSpc>
              <a:spcBef>
                <a:spcPts val="500"/>
              </a:spcBef>
              <a:buClr>
                <a:srgbClr val="0F116A"/>
              </a:buClr>
              <a:buSzPct val="100000"/>
              <a:buFont typeface="Wingdings"/>
              <a:buChar char="§"/>
            </a:pPr>
            <a:r>
              <a:rPr lang="en" sz="2200" b="1">
                <a:solidFill>
                  <a:srgbClr val="0F116A"/>
                </a:solidFill>
              </a:rPr>
              <a:t>most energy stored in 3rd P</a:t>
            </a:r>
            <a:r>
              <a:rPr lang="en" sz="2200" b="1" baseline="-25000">
                <a:solidFill>
                  <a:srgbClr val="0F116A"/>
                </a:solidFill>
              </a:rPr>
              <a:t>i</a:t>
            </a:r>
          </a:p>
          <a:p>
            <a:pPr marL="1371600" lvl="2" indent="-368300" rtl="0">
              <a:lnSpc>
                <a:spcPct val="90000"/>
              </a:lnSpc>
              <a:spcBef>
                <a:spcPts val="500"/>
              </a:spcBef>
              <a:buClr>
                <a:srgbClr val="0F116A"/>
              </a:buClr>
              <a:buSzPct val="100000"/>
              <a:buFont typeface="Wingdings"/>
              <a:buChar char="§"/>
            </a:pPr>
            <a:r>
              <a:rPr lang="en" sz="2200" b="1">
                <a:solidFill>
                  <a:srgbClr val="0F116A"/>
                </a:solidFill>
              </a:rPr>
              <a:t>3rd P</a:t>
            </a:r>
            <a:r>
              <a:rPr lang="en" sz="2200" b="1" baseline="-25000">
                <a:solidFill>
                  <a:srgbClr val="0F116A"/>
                </a:solidFill>
              </a:rPr>
              <a:t>i</a:t>
            </a:r>
            <a:r>
              <a:rPr lang="en" sz="2200" b="1">
                <a:solidFill>
                  <a:srgbClr val="0F116A"/>
                </a:solidFill>
              </a:rPr>
              <a:t> is hardest group to keep bonded to molecule</a:t>
            </a:r>
          </a:p>
          <a:p>
            <a:pPr marL="457200" lvl="0" indent="-368300" rtl="0">
              <a:lnSpc>
                <a:spcPct val="90000"/>
              </a:lnSpc>
              <a:spcBef>
                <a:spcPts val="60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sz="2200" b="1">
                <a:solidFill>
                  <a:srgbClr val="0F116A"/>
                </a:solidFill>
              </a:rPr>
              <a:t>Bonding of negative P</a:t>
            </a:r>
            <a:r>
              <a:rPr lang="en" sz="2200" b="1" baseline="-25000">
                <a:solidFill>
                  <a:srgbClr val="0F116A"/>
                </a:solidFill>
              </a:rPr>
              <a:t>i </a:t>
            </a:r>
            <a:r>
              <a:rPr lang="en" sz="2200" b="1">
                <a:solidFill>
                  <a:srgbClr val="0F116A"/>
                </a:solidFill>
              </a:rPr>
              <a:t>groups is unstable</a:t>
            </a:r>
          </a:p>
          <a:p>
            <a:pPr marL="914400" lvl="1" indent="-368300" rtl="0">
              <a:lnSpc>
                <a:spcPct val="90000"/>
              </a:lnSpc>
              <a:spcBef>
                <a:spcPts val="6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200" b="1">
                <a:solidFill>
                  <a:srgbClr val="40458C"/>
                </a:solidFill>
              </a:rPr>
              <a:t>P</a:t>
            </a:r>
            <a:r>
              <a:rPr lang="en" sz="2200" b="1" baseline="-25000">
                <a:solidFill>
                  <a:srgbClr val="40458C"/>
                </a:solidFill>
              </a:rPr>
              <a:t>i </a:t>
            </a:r>
            <a:r>
              <a:rPr lang="en" sz="2200" b="1">
                <a:solidFill>
                  <a:srgbClr val="40458C"/>
                </a:solidFill>
              </a:rPr>
              <a:t>groups “pop” off easily &amp; release energy</a:t>
            </a:r>
          </a:p>
          <a:p>
            <a:pPr lvl="0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</a:pPr>
            <a:endParaRPr sz="2400" b="1" i="1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1825" y="3734350"/>
            <a:ext cx="4086225" cy="131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Neuron at Resting Potential</a:t>
            </a:r>
          </a:p>
        </p:txBody>
      </p:sp>
      <p:sp>
        <p:nvSpPr>
          <p:cNvPr id="555" name="Shape 555"/>
          <p:cNvSpPr txBox="1">
            <a:spLocks noGrp="1"/>
          </p:cNvSpPr>
          <p:nvPr>
            <p:ph type="body" idx="1"/>
          </p:nvPr>
        </p:nvSpPr>
        <p:spPr>
          <a:xfrm>
            <a:off x="457200" y="1011000"/>
            <a:ext cx="8229600" cy="3897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70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sz="2400" b="1">
                <a:solidFill>
                  <a:srgbClr val="0F116A"/>
                </a:solidFill>
              </a:rPr>
              <a:t>Opposite charges on opposite sides of cell membrane</a:t>
            </a:r>
          </a:p>
          <a:p>
            <a:pPr marL="914400" lvl="1" indent="-381000" rtl="0">
              <a:lnSpc>
                <a:spcPct val="115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400" b="1">
                <a:solidFill>
                  <a:srgbClr val="40458C"/>
                </a:solidFill>
              </a:rPr>
              <a:t>membrane is </a:t>
            </a:r>
            <a:r>
              <a:rPr lang="en" sz="2400" b="1" u="sng">
                <a:solidFill>
                  <a:srgbClr val="CC0000"/>
                </a:solidFill>
              </a:rPr>
              <a:t>polarized</a:t>
            </a:r>
          </a:p>
          <a:p>
            <a:pPr marL="1371600" lvl="2" indent="-381000" rtl="0">
              <a:lnSpc>
                <a:spcPct val="115000"/>
              </a:lnSpc>
              <a:spcBef>
                <a:spcPts val="600"/>
              </a:spcBef>
              <a:buClr>
                <a:srgbClr val="0F116A"/>
              </a:buClr>
              <a:buSzPct val="100000"/>
              <a:buFont typeface="Wingdings"/>
              <a:buChar char="§"/>
            </a:pPr>
            <a:r>
              <a:rPr lang="en" sz="2400" b="1" u="sng">
                <a:solidFill>
                  <a:srgbClr val="0F116A"/>
                </a:solidFill>
              </a:rPr>
              <a:t>negative</a:t>
            </a:r>
            <a:r>
              <a:rPr lang="en" sz="2400" b="1">
                <a:solidFill>
                  <a:srgbClr val="0F116A"/>
                </a:solidFill>
              </a:rPr>
              <a:t> inside; </a:t>
            </a:r>
            <a:r>
              <a:rPr lang="en" sz="2400" b="1" u="sng">
                <a:solidFill>
                  <a:srgbClr val="0F116A"/>
                </a:solidFill>
              </a:rPr>
              <a:t>positive</a:t>
            </a:r>
            <a:r>
              <a:rPr lang="en" sz="2400" b="1">
                <a:solidFill>
                  <a:srgbClr val="0F116A"/>
                </a:solidFill>
              </a:rPr>
              <a:t> outside</a:t>
            </a:r>
          </a:p>
          <a:p>
            <a:pPr marL="1371600" lvl="2" indent="-381000" rtl="0">
              <a:lnSpc>
                <a:spcPct val="115000"/>
              </a:lnSpc>
              <a:spcBef>
                <a:spcPts val="600"/>
              </a:spcBef>
              <a:buClr>
                <a:schemeClr val="dk2"/>
              </a:buClr>
              <a:buSzPct val="100000"/>
              <a:buFont typeface="Wingdings"/>
              <a:buChar char="§"/>
            </a:pPr>
            <a:r>
              <a:rPr lang="en" sz="2400" b="1" u="sng">
                <a:solidFill>
                  <a:srgbClr val="CC0000"/>
                </a:solidFill>
              </a:rPr>
              <a:t>charge gradient </a:t>
            </a:r>
            <a:r>
              <a:rPr lang="en" sz="2400" b="1" i="1">
                <a:solidFill>
                  <a:srgbClr val="40458C"/>
                </a:solidFill>
              </a:rPr>
              <a:t>(-70m</a:t>
            </a:r>
            <a:r>
              <a:rPr lang="en" sz="2400" i="1">
                <a:solidFill>
                  <a:srgbClr val="40458C"/>
                </a:solidFill>
              </a:rPr>
              <a:t>v</a:t>
            </a:r>
            <a:r>
              <a:rPr lang="en" sz="2400" b="1" i="1">
                <a:solidFill>
                  <a:srgbClr val="40458C"/>
                </a:solidFill>
              </a:rPr>
              <a:t>)</a:t>
            </a:r>
          </a:p>
          <a:p>
            <a:pPr marL="1371600" lvl="2" indent="-381000" rtl="0">
              <a:lnSpc>
                <a:spcPct val="115000"/>
              </a:lnSpc>
              <a:spcBef>
                <a:spcPts val="600"/>
              </a:spcBef>
              <a:buClr>
                <a:srgbClr val="0F116A"/>
              </a:buClr>
              <a:buSzPct val="100000"/>
              <a:buFont typeface="Wingdings"/>
              <a:buChar char="§"/>
            </a:pPr>
            <a:r>
              <a:rPr lang="en" sz="2400" b="1">
                <a:solidFill>
                  <a:srgbClr val="0F116A"/>
                </a:solidFill>
              </a:rPr>
              <a:t>stored energy (like a battery)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56" name="Shape 5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0600" y="3273075"/>
            <a:ext cx="3987899" cy="187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Travel of a Nerve Impulse</a:t>
            </a:r>
          </a:p>
        </p:txBody>
      </p:sp>
      <p:sp>
        <p:nvSpPr>
          <p:cNvPr id="562" name="Shape 562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</a:pPr>
            <a:endParaRPr sz="2000" b="1" u="sng">
              <a:solidFill>
                <a:srgbClr val="CC0000"/>
              </a:solidFill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63" name="Shape 5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1225" y="1278525"/>
            <a:ext cx="5903475" cy="373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Synapse</a:t>
            </a:r>
          </a:p>
        </p:txBody>
      </p:sp>
      <p:sp>
        <p:nvSpPr>
          <p:cNvPr id="569" name="Shape 569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60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sz="2400" b="1">
                <a:solidFill>
                  <a:srgbClr val="0F116A"/>
                </a:solidFill>
              </a:rPr>
              <a:t>Action potential depolarizes membrane</a:t>
            </a:r>
          </a:p>
          <a:p>
            <a:pPr marL="457200" lvl="0" indent="-342900" rtl="0">
              <a:lnSpc>
                <a:spcPct val="115000"/>
              </a:lnSpc>
              <a:spcBef>
                <a:spcPts val="600"/>
              </a:spcBef>
              <a:buClr>
                <a:schemeClr val="dk2"/>
              </a:buClr>
              <a:buSzPct val="75000"/>
              <a:buFont typeface="Arial"/>
              <a:buChar char="●"/>
            </a:pPr>
            <a:r>
              <a:rPr lang="en" sz="2400" b="1" u="sng">
                <a:solidFill>
                  <a:srgbClr val="0F116A"/>
                </a:solidFill>
              </a:rPr>
              <a:t>Opens </a:t>
            </a:r>
            <a:r>
              <a:rPr lang="en" sz="2400" b="1" u="sng">
                <a:solidFill>
                  <a:srgbClr val="CC0000"/>
                </a:solidFill>
              </a:rPr>
              <a:t>Ca</a:t>
            </a:r>
            <a:r>
              <a:rPr lang="en" sz="4000" b="1" baseline="30000">
                <a:solidFill>
                  <a:srgbClr val="CC0000"/>
                </a:solidFill>
              </a:rPr>
              <a:t>++ </a:t>
            </a:r>
            <a:r>
              <a:rPr lang="en" sz="2400" b="1" u="sng">
                <a:solidFill>
                  <a:srgbClr val="CC0000"/>
                </a:solidFill>
              </a:rPr>
              <a:t>channels</a:t>
            </a:r>
          </a:p>
          <a:p>
            <a:pPr marL="457200" lvl="0" indent="-381000" rtl="0">
              <a:lnSpc>
                <a:spcPct val="115000"/>
              </a:lnSpc>
              <a:spcBef>
                <a:spcPts val="6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 b="1" u="sng">
                <a:solidFill>
                  <a:srgbClr val="CC0000"/>
                </a:solidFill>
              </a:rPr>
              <a:t>Neurotransmitter vesicles</a:t>
            </a:r>
            <a:r>
              <a:rPr lang="en" sz="2400" b="1">
                <a:solidFill>
                  <a:srgbClr val="0F116A"/>
                </a:solidFill>
              </a:rPr>
              <a:t> fuse with membrane</a:t>
            </a:r>
          </a:p>
          <a:p>
            <a:pPr marL="457200" lvl="0" indent="-381000" rtl="0">
              <a:lnSpc>
                <a:spcPct val="115000"/>
              </a:lnSpc>
              <a:spcBef>
                <a:spcPts val="6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 b="1" u="sng">
                <a:solidFill>
                  <a:srgbClr val="0F116A"/>
                </a:solidFill>
              </a:rPr>
              <a:t>Release </a:t>
            </a:r>
            <a:r>
              <a:rPr lang="en" sz="2400" b="1" u="sng">
                <a:solidFill>
                  <a:srgbClr val="CC0000"/>
                </a:solidFill>
              </a:rPr>
              <a:t>neurotransmitter</a:t>
            </a:r>
            <a:r>
              <a:rPr lang="en" sz="2400" b="1" u="sng">
                <a:solidFill>
                  <a:srgbClr val="0F116A"/>
                </a:solidFill>
              </a:rPr>
              <a:t> to synapse --- diffusion</a:t>
            </a:r>
          </a:p>
          <a:p>
            <a:pPr marL="457200" lvl="0" indent="-381000" rtl="0">
              <a:lnSpc>
                <a:spcPct val="115000"/>
              </a:lnSpc>
              <a:spcBef>
                <a:spcPts val="60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sz="2400" b="1">
                <a:solidFill>
                  <a:srgbClr val="0F116A"/>
                </a:solidFill>
              </a:rPr>
              <a:t>Neurotransmitter binds with protein receptor</a:t>
            </a:r>
          </a:p>
          <a:p>
            <a:pPr marL="457200" lvl="0" indent="-355600" rtl="0">
              <a:lnSpc>
                <a:spcPct val="115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000" b="1" u="sng">
                <a:solidFill>
                  <a:srgbClr val="CC0000"/>
                </a:solidFill>
              </a:rPr>
              <a:t>ion-gated channels</a:t>
            </a:r>
            <a:r>
              <a:rPr lang="en" sz="2000" b="1">
                <a:solidFill>
                  <a:srgbClr val="0F116A"/>
                </a:solidFill>
              </a:rPr>
              <a:t> open</a:t>
            </a:r>
          </a:p>
          <a:p>
            <a:pPr marL="457200" lvl="0" indent="-381000" rtl="0">
              <a:lnSpc>
                <a:spcPct val="115000"/>
              </a:lnSpc>
              <a:spcBef>
                <a:spcPts val="60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sz="2400" b="1">
                <a:solidFill>
                  <a:srgbClr val="0F116A"/>
                </a:solidFill>
              </a:rPr>
              <a:t>Neurotransmitter degraded or reabsorbed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Shape 5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6950" y="220525"/>
            <a:ext cx="6633524" cy="470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Neurotransmitters</a:t>
            </a:r>
          </a:p>
        </p:txBody>
      </p:sp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lnSpc>
                <a:spcPct val="90000"/>
              </a:lnSpc>
              <a:spcBef>
                <a:spcPts val="60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sz="2200" b="1">
                <a:solidFill>
                  <a:srgbClr val="0F116A"/>
                </a:solidFill>
              </a:rPr>
              <a:t>Acetylcholine</a:t>
            </a:r>
          </a:p>
          <a:p>
            <a:pPr marL="914400" lvl="1" indent="-368300" rtl="0">
              <a:lnSpc>
                <a:spcPct val="90000"/>
              </a:lnSpc>
              <a:spcBef>
                <a:spcPts val="6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200" b="1">
                <a:solidFill>
                  <a:srgbClr val="40458C"/>
                </a:solidFill>
              </a:rPr>
              <a:t>transmit signal to skeletal muscle</a:t>
            </a:r>
          </a:p>
          <a:p>
            <a:pPr marL="457200" lvl="0" indent="-368300" rtl="0">
              <a:lnSpc>
                <a:spcPct val="90000"/>
              </a:lnSpc>
              <a:spcBef>
                <a:spcPts val="60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sz="2200" b="1">
                <a:solidFill>
                  <a:srgbClr val="0F116A"/>
                </a:solidFill>
              </a:rPr>
              <a:t>Epinephrine (adrenaline) &amp; norepinephrine</a:t>
            </a:r>
          </a:p>
          <a:p>
            <a:pPr marL="914400" lvl="1" indent="-368300" rtl="0">
              <a:lnSpc>
                <a:spcPct val="90000"/>
              </a:lnSpc>
              <a:spcBef>
                <a:spcPts val="6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200" b="1">
                <a:solidFill>
                  <a:srgbClr val="40458C"/>
                </a:solidFill>
              </a:rPr>
              <a:t>fight-or-flight response</a:t>
            </a:r>
          </a:p>
          <a:p>
            <a:pPr marL="457200" lvl="0" indent="-368300" rtl="0">
              <a:lnSpc>
                <a:spcPct val="90000"/>
              </a:lnSpc>
              <a:spcBef>
                <a:spcPts val="60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sz="2200" b="1">
                <a:solidFill>
                  <a:srgbClr val="0F116A"/>
                </a:solidFill>
              </a:rPr>
              <a:t>Dopamine</a:t>
            </a:r>
          </a:p>
          <a:p>
            <a:pPr marL="914400" lvl="1" indent="-368300" rtl="0">
              <a:lnSpc>
                <a:spcPct val="90000"/>
              </a:lnSpc>
              <a:spcBef>
                <a:spcPts val="6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200" b="1">
                <a:solidFill>
                  <a:srgbClr val="40458C"/>
                </a:solidFill>
              </a:rPr>
              <a:t>affects sleep, mood, attention &amp; learning</a:t>
            </a:r>
          </a:p>
          <a:p>
            <a:pPr marL="914400" lvl="1" indent="-368300" rtl="0">
              <a:lnSpc>
                <a:spcPct val="90000"/>
              </a:lnSpc>
              <a:spcBef>
                <a:spcPts val="60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200" b="1">
                <a:solidFill>
                  <a:srgbClr val="40458C"/>
                </a:solidFill>
              </a:rPr>
              <a:t>lack of dopamine in brain associated with </a:t>
            </a:r>
            <a:r>
              <a:rPr lang="en" sz="2200" b="1" i="1">
                <a:solidFill>
                  <a:srgbClr val="FF6600"/>
                </a:solidFill>
              </a:rPr>
              <a:t>Parkinson’s disease</a:t>
            </a:r>
          </a:p>
          <a:p>
            <a:pPr marL="914400" lvl="1" indent="-368300" rtl="0">
              <a:lnSpc>
                <a:spcPct val="90000"/>
              </a:lnSpc>
              <a:spcBef>
                <a:spcPts val="60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200" b="1">
                <a:solidFill>
                  <a:srgbClr val="40458C"/>
                </a:solidFill>
              </a:rPr>
              <a:t>excessive dopamine linked to </a:t>
            </a:r>
            <a:r>
              <a:rPr lang="en" sz="2200" b="1" i="1">
                <a:solidFill>
                  <a:srgbClr val="008000"/>
                </a:solidFill>
              </a:rPr>
              <a:t>schizophrenia</a:t>
            </a:r>
          </a:p>
          <a:p>
            <a:pPr marL="457200" lvl="0" indent="-368300" rtl="0">
              <a:lnSpc>
                <a:spcPct val="90000"/>
              </a:lnSpc>
              <a:spcBef>
                <a:spcPts val="60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sz="2200" b="1">
                <a:solidFill>
                  <a:srgbClr val="0F116A"/>
                </a:solidFill>
              </a:rPr>
              <a:t>Serotonin</a:t>
            </a:r>
          </a:p>
          <a:p>
            <a:pPr marL="914400" lvl="1" indent="-368300" rtl="0">
              <a:lnSpc>
                <a:spcPct val="90000"/>
              </a:lnSpc>
              <a:spcBef>
                <a:spcPts val="6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200" b="1">
                <a:solidFill>
                  <a:srgbClr val="40458C"/>
                </a:solidFill>
              </a:rPr>
              <a:t>affects sleep, mood, attention &amp; learning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Reflex Arc</a:t>
            </a:r>
          </a:p>
        </p:txBody>
      </p:sp>
      <p:sp>
        <p:nvSpPr>
          <p:cNvPr id="586" name="Shape 586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87" name="Shape 5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5850" y="1415399"/>
            <a:ext cx="6211324" cy="356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Vertebrate Brain</a:t>
            </a:r>
          </a:p>
        </p:txBody>
      </p:sp>
      <p:sp>
        <p:nvSpPr>
          <p:cNvPr id="593" name="Shape 593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94" name="Shape 5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9180" y="1352962"/>
            <a:ext cx="6172850" cy="3481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ATP - Energy Transfer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60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sz="2000" b="1">
                <a:solidFill>
                  <a:srgbClr val="0F116A"/>
                </a:solidFill>
              </a:rPr>
              <a:t>ATP      ADP</a:t>
            </a:r>
          </a:p>
          <a:p>
            <a:pPr marL="914400" lvl="1" indent="-355600" rtl="0">
              <a:lnSpc>
                <a:spcPct val="90000"/>
              </a:lnSpc>
              <a:spcBef>
                <a:spcPts val="6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000" b="1">
                <a:solidFill>
                  <a:srgbClr val="40458C"/>
                </a:solidFill>
              </a:rPr>
              <a:t>releases energy (exergonic)</a:t>
            </a:r>
          </a:p>
          <a:p>
            <a:pPr marL="457200" lvl="0" indent="-355600" rtl="0">
              <a:lnSpc>
                <a:spcPct val="90000"/>
              </a:lnSpc>
              <a:spcBef>
                <a:spcPts val="60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sz="2000" b="1">
                <a:solidFill>
                  <a:srgbClr val="0F116A"/>
                </a:solidFill>
              </a:rPr>
              <a:t>Phosphorylation </a:t>
            </a:r>
            <a:r>
              <a:rPr lang="en" sz="2000" b="1" i="1">
                <a:solidFill>
                  <a:srgbClr val="0F116A"/>
                </a:solidFill>
              </a:rPr>
              <a:t>(adding phosphates!)</a:t>
            </a:r>
          </a:p>
          <a:p>
            <a:pPr marL="914400" lvl="1" indent="-355600" rtl="0">
              <a:lnSpc>
                <a:spcPct val="90000"/>
              </a:lnSpc>
              <a:spcBef>
                <a:spcPts val="6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000" b="1">
                <a:solidFill>
                  <a:srgbClr val="40458C"/>
                </a:solidFill>
              </a:rPr>
              <a:t>released P</a:t>
            </a:r>
            <a:r>
              <a:rPr lang="en" sz="2000" b="1" baseline="-25000">
                <a:solidFill>
                  <a:srgbClr val="40458C"/>
                </a:solidFill>
              </a:rPr>
              <a:t>i</a:t>
            </a:r>
            <a:r>
              <a:rPr lang="en" sz="2000" b="1">
                <a:solidFill>
                  <a:srgbClr val="40458C"/>
                </a:solidFill>
              </a:rPr>
              <a:t> can transfer to other molecules</a:t>
            </a:r>
          </a:p>
          <a:p>
            <a:pPr marL="1371600" lvl="2" indent="-355600" rtl="0">
              <a:lnSpc>
                <a:spcPct val="90000"/>
              </a:lnSpc>
              <a:spcBef>
                <a:spcPts val="500"/>
              </a:spcBef>
              <a:buClr>
                <a:srgbClr val="0F116A"/>
              </a:buClr>
              <a:buSzPct val="100000"/>
              <a:buFont typeface="Wingdings"/>
              <a:buChar char="§"/>
            </a:pPr>
            <a:r>
              <a:rPr lang="en" sz="2000" b="1">
                <a:solidFill>
                  <a:srgbClr val="0F116A"/>
                </a:solidFill>
              </a:rPr>
              <a:t>destabilizing the other molecules</a:t>
            </a:r>
          </a:p>
          <a:p>
            <a:pPr marL="914400" lvl="1" indent="-355600" rtl="0">
              <a:lnSpc>
                <a:spcPct val="90000"/>
              </a:lnSpc>
              <a:spcBef>
                <a:spcPts val="60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000" b="1">
                <a:solidFill>
                  <a:srgbClr val="40458C"/>
                </a:solidFill>
              </a:rPr>
              <a:t>enzyme that phosphorylates = </a:t>
            </a:r>
            <a:r>
              <a:rPr lang="en" sz="2000" b="1" u="sng">
                <a:solidFill>
                  <a:srgbClr val="CC0000"/>
                </a:solidFill>
              </a:rPr>
              <a:t>kinase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47" name="Shape 147"/>
          <p:cNvCxnSpPr/>
          <p:nvPr/>
        </p:nvCxnSpPr>
        <p:spPr>
          <a:xfrm>
            <a:off x="1579700" y="1592325"/>
            <a:ext cx="341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5275" y="3541650"/>
            <a:ext cx="560070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Harvesting Stored Energy 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93700" rtl="0">
              <a:lnSpc>
                <a:spcPct val="115000"/>
              </a:lnSpc>
              <a:spcBef>
                <a:spcPts val="60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sz="2600" b="1">
                <a:solidFill>
                  <a:srgbClr val="0F116A"/>
                </a:solidFill>
              </a:rPr>
              <a:t>Energy is stored in organic molecules</a:t>
            </a:r>
          </a:p>
          <a:p>
            <a:pPr marL="914400" lvl="1" indent="-381000" rtl="0">
              <a:lnSpc>
                <a:spcPct val="115000"/>
              </a:lnSpc>
              <a:spcBef>
                <a:spcPts val="6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400" b="1">
                <a:solidFill>
                  <a:srgbClr val="40458C"/>
                </a:solidFill>
              </a:rPr>
              <a:t>heterotrophs eat food (organic molecules)</a:t>
            </a:r>
          </a:p>
          <a:p>
            <a:pPr marL="1371600" lvl="2" indent="-355600" rtl="0">
              <a:lnSpc>
                <a:spcPct val="115000"/>
              </a:lnSpc>
              <a:spcBef>
                <a:spcPts val="500"/>
              </a:spcBef>
              <a:buClr>
                <a:srgbClr val="0F116A"/>
              </a:buClr>
              <a:buSzPct val="100000"/>
              <a:buFont typeface="Wingdings"/>
              <a:buChar char="§"/>
            </a:pPr>
            <a:r>
              <a:rPr lang="en" sz="2000" b="1">
                <a:solidFill>
                  <a:srgbClr val="0F116A"/>
                </a:solidFill>
              </a:rPr>
              <a:t>digest organic molecules</a:t>
            </a:r>
          </a:p>
          <a:p>
            <a:pPr marL="914400" lvl="1" indent="-342900" rtl="0">
              <a:lnSpc>
                <a:spcPct val="115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b="1">
                <a:solidFill>
                  <a:srgbClr val="40458C"/>
                </a:solidFill>
              </a:rPr>
              <a:t>serve as </a:t>
            </a:r>
            <a:r>
              <a:rPr lang="en" b="1" u="sng">
                <a:solidFill>
                  <a:srgbClr val="660066"/>
                </a:solidFill>
              </a:rPr>
              <a:t>raw materials</a:t>
            </a:r>
            <a:r>
              <a:rPr lang="en" b="1">
                <a:solidFill>
                  <a:srgbClr val="40458C"/>
                </a:solidFill>
              </a:rPr>
              <a:t> for building &amp; </a:t>
            </a:r>
            <a:r>
              <a:rPr lang="en" b="1" u="sng">
                <a:solidFill>
                  <a:srgbClr val="660066"/>
                </a:solidFill>
              </a:rPr>
              <a:t>fuels</a:t>
            </a:r>
            <a:r>
              <a:rPr lang="en" b="1">
                <a:solidFill>
                  <a:srgbClr val="40458C"/>
                </a:solidFill>
              </a:rPr>
              <a:t> for energy</a:t>
            </a:r>
          </a:p>
          <a:p>
            <a:pPr marL="1371600" lvl="2" indent="-355600" rtl="0">
              <a:lnSpc>
                <a:spcPct val="115000"/>
              </a:lnSpc>
              <a:spcBef>
                <a:spcPts val="500"/>
              </a:spcBef>
              <a:buClr>
                <a:srgbClr val="0F116A"/>
              </a:buClr>
              <a:buSzPct val="100000"/>
              <a:buFont typeface="Wingdings"/>
              <a:buChar char="§"/>
            </a:pPr>
            <a:r>
              <a:rPr lang="en" sz="2000" b="1">
                <a:solidFill>
                  <a:srgbClr val="0F116A"/>
                </a:solidFill>
              </a:rPr>
              <a:t>controlled release of energy</a:t>
            </a:r>
          </a:p>
          <a:p>
            <a:pPr marL="914400" lvl="1" indent="-342900" rtl="0">
              <a:lnSpc>
                <a:spcPct val="115000"/>
              </a:lnSpc>
              <a:spcBef>
                <a:spcPts val="4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b="1">
                <a:solidFill>
                  <a:srgbClr val="40458C"/>
                </a:solidFill>
              </a:rPr>
              <a:t>series of step-by-step enzyme-controlled reactions</a:t>
            </a:r>
          </a:p>
          <a:p>
            <a:pPr marL="914400" lvl="1" indent="-381000" rtl="0">
              <a:lnSpc>
                <a:spcPct val="115000"/>
              </a:lnSpc>
              <a:spcBef>
                <a:spcPts val="6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400" b="1">
                <a:solidFill>
                  <a:srgbClr val="40458C"/>
                </a:solidFill>
              </a:rPr>
              <a:t>“burning” fuels</a:t>
            </a:r>
          </a:p>
          <a:p>
            <a:pPr marL="1371600" lvl="2" indent="-342900" rtl="0">
              <a:lnSpc>
                <a:spcPct val="115000"/>
              </a:lnSpc>
              <a:spcBef>
                <a:spcPts val="600"/>
              </a:spcBef>
              <a:buClr>
                <a:srgbClr val="0F116A"/>
              </a:buClr>
              <a:buSzPct val="90000"/>
              <a:buFont typeface="Wingdings"/>
              <a:buChar char="§"/>
            </a:pPr>
            <a:r>
              <a:rPr lang="en" sz="2000" b="1">
                <a:solidFill>
                  <a:srgbClr val="0F116A"/>
                </a:solidFill>
              </a:rPr>
              <a:t>carbohydrates,</a:t>
            </a:r>
            <a:r>
              <a:rPr lang="en" sz="3300" b="1" baseline="30000">
                <a:solidFill>
                  <a:srgbClr val="0F116A"/>
                </a:solidFill>
              </a:rPr>
              <a:t> </a:t>
            </a:r>
            <a:r>
              <a:rPr lang="en" sz="2000" b="1">
                <a:solidFill>
                  <a:srgbClr val="0F116A"/>
                </a:solidFill>
              </a:rPr>
              <a:t>lipids, proteins, nucleic acids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lesson-plan">
  <a:themeElements>
    <a:clrScheme name="Custom 501">
      <a:dk1>
        <a:srgbClr val="000000"/>
      </a:dk1>
      <a:lt1>
        <a:srgbClr val="EFEDE2"/>
      </a:lt1>
      <a:dk2>
        <a:srgbClr val="1F497D"/>
      </a:dk2>
      <a:lt2>
        <a:srgbClr val="FDFFFF"/>
      </a:lt2>
      <a:accent1>
        <a:srgbClr val="4F81BD"/>
      </a:accent1>
      <a:accent2>
        <a:srgbClr val="AB0101"/>
      </a:accent2>
      <a:accent3>
        <a:srgbClr val="86B060"/>
      </a:accent3>
      <a:accent4>
        <a:srgbClr val="7760A0"/>
      </a:accent4>
      <a:accent5>
        <a:srgbClr val="739395"/>
      </a:accent5>
      <a:accent6>
        <a:srgbClr val="968B52"/>
      </a:accent6>
      <a:hlink>
        <a:srgbClr val="336699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1458</Words>
  <Application>Microsoft Macintosh PowerPoint</Application>
  <PresentationFormat>On-screen Show (16:9)</PresentationFormat>
  <Paragraphs>315</Paragraphs>
  <Slides>76</Slides>
  <Notes>76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lesson-plan</vt:lpstr>
      <vt:lpstr>RESPIRATION AND ANIMAL HOMEOSTASIS</vt:lpstr>
      <vt:lpstr>Law of Thermodynamics</vt:lpstr>
      <vt:lpstr>Metabolic Reactions</vt:lpstr>
      <vt:lpstr>Exergonic vs Endergonic</vt:lpstr>
      <vt:lpstr>Gibbs Free Energy</vt:lpstr>
      <vt:lpstr>ATP</vt:lpstr>
      <vt:lpstr>ATP - Energy Storage</vt:lpstr>
      <vt:lpstr>ATP - Energy Transfer</vt:lpstr>
      <vt:lpstr>Harvesting Stored Energy </vt:lpstr>
      <vt:lpstr>Moving Electrons</vt:lpstr>
      <vt:lpstr>Oxidation-Reduction </vt:lpstr>
      <vt:lpstr>Moving Electrons in Respiration</vt:lpstr>
      <vt:lpstr>Overview of Cellular Respiration</vt:lpstr>
      <vt:lpstr>Glycolysis</vt:lpstr>
      <vt:lpstr>Glycolysis Summary</vt:lpstr>
      <vt:lpstr>NADH recycled to NAD+</vt:lpstr>
      <vt:lpstr>Pyruvate Oxidation</vt:lpstr>
      <vt:lpstr>Citric Acid Cycle</vt:lpstr>
      <vt:lpstr>Electron Transport Chain</vt:lpstr>
      <vt:lpstr>PowerPoint Presentation</vt:lpstr>
      <vt:lpstr>PowerPoint Presentation</vt:lpstr>
      <vt:lpstr>IMMUNITY</vt:lpstr>
      <vt:lpstr>Immune System</vt:lpstr>
      <vt:lpstr>Lines of Defense</vt:lpstr>
      <vt:lpstr>Inflammatory Response</vt:lpstr>
      <vt:lpstr>B Cells</vt:lpstr>
      <vt:lpstr>Types of B Cells</vt:lpstr>
      <vt:lpstr>How Are Cells Recognized?</vt:lpstr>
      <vt:lpstr>Humoral Immune Response</vt:lpstr>
      <vt:lpstr>Antibodies</vt:lpstr>
      <vt:lpstr>T Cells</vt:lpstr>
      <vt:lpstr>Types of T Cells</vt:lpstr>
      <vt:lpstr>T Cells at Work</vt:lpstr>
      <vt:lpstr>PowerPoint Presentation</vt:lpstr>
      <vt:lpstr>Cell Mediated Response</vt:lpstr>
      <vt:lpstr>Cytotoxic T Cells</vt:lpstr>
      <vt:lpstr>Active Immunity</vt:lpstr>
      <vt:lpstr>Passive Immunity</vt:lpstr>
      <vt:lpstr>HIV and AIDS</vt:lpstr>
      <vt:lpstr>PowerPoint Presentation</vt:lpstr>
      <vt:lpstr>Immune System Malfunctions</vt:lpstr>
      <vt:lpstr>CELL COMMUNICATION</vt:lpstr>
      <vt:lpstr>PowerPoint Presentation</vt:lpstr>
      <vt:lpstr>Cell to Cell Communication</vt:lpstr>
      <vt:lpstr>Local Signaling</vt:lpstr>
      <vt:lpstr>Long Distance Signaling</vt:lpstr>
      <vt:lpstr>Phases of Signal Transduction</vt:lpstr>
      <vt:lpstr>Phosphorylation Cascade</vt:lpstr>
      <vt:lpstr>Steroid Hormone Signaling</vt:lpstr>
      <vt:lpstr>Evolutionary Significance</vt:lpstr>
      <vt:lpstr>ENDOCRINE SYSTEM</vt:lpstr>
      <vt:lpstr>Introduction</vt:lpstr>
      <vt:lpstr>Regulation</vt:lpstr>
      <vt:lpstr>PowerPoint Presentation</vt:lpstr>
      <vt:lpstr>Types of Hormones</vt:lpstr>
      <vt:lpstr>Epinephrine</vt:lpstr>
      <vt:lpstr>Master Glands</vt:lpstr>
      <vt:lpstr>Posterior Pituitary</vt:lpstr>
      <vt:lpstr>Anterior Pituitary</vt:lpstr>
      <vt:lpstr>PowerPoint Presentation</vt:lpstr>
      <vt:lpstr>PowerPoint Presentation</vt:lpstr>
      <vt:lpstr>Stress and the Adrenal Gland</vt:lpstr>
      <vt:lpstr>Anabolic-Androgenic Sterioids</vt:lpstr>
      <vt:lpstr>Effects of Use</vt:lpstr>
      <vt:lpstr>Effects of Use Continued</vt:lpstr>
      <vt:lpstr>NERVOUS SYSTEM</vt:lpstr>
      <vt:lpstr>Neuron</vt:lpstr>
      <vt:lpstr>Myelin Sheath</vt:lpstr>
      <vt:lpstr>Neuron Functional Differences</vt:lpstr>
      <vt:lpstr>Neuron at Resting Potential</vt:lpstr>
      <vt:lpstr>Travel of a Nerve Impulse</vt:lpstr>
      <vt:lpstr>Synapse</vt:lpstr>
      <vt:lpstr>PowerPoint Presentation</vt:lpstr>
      <vt:lpstr>Neurotransmitters</vt:lpstr>
      <vt:lpstr>Reflex Arc</vt:lpstr>
      <vt:lpstr>Vertebrate Brain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RESPIRATION AND ANIMAL HOMEOSTASIS</dc:title>
  <cp:lastModifiedBy>Rebecca Wheatley</cp:lastModifiedBy>
  <cp:revision>1</cp:revision>
  <dcterms:modified xsi:type="dcterms:W3CDTF">2015-08-03T13:06:44Z</dcterms:modified>
</cp:coreProperties>
</file>