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91" r:id="rId4"/>
    <p:sldId id="292" r:id="rId5"/>
    <p:sldId id="295" r:id="rId6"/>
    <p:sldId id="299" r:id="rId7"/>
    <p:sldId id="309" r:id="rId8"/>
    <p:sldId id="297" r:id="rId9"/>
    <p:sldId id="296" r:id="rId10"/>
    <p:sldId id="306" r:id="rId11"/>
    <p:sldId id="303" r:id="rId12"/>
    <p:sldId id="302" r:id="rId13"/>
    <p:sldId id="301" r:id="rId14"/>
    <p:sldId id="310" r:id="rId15"/>
    <p:sldId id="305" r:id="rId16"/>
    <p:sldId id="307" r:id="rId17"/>
    <p:sldId id="308" r:id="rId18"/>
    <p:sldId id="267" r:id="rId19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When atoms form compounds, each atom is more stable in the compound than it was by itself.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Stability in Bonding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94507"/>
              </p:ext>
            </p:extLst>
          </p:nvPr>
        </p:nvGraphicFramePr>
        <p:xfrm>
          <a:off x="457199" y="2965622"/>
          <a:ext cx="8229600" cy="266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859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8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6"/>
            <a:ext cx="7710616" cy="230177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Electron dot diagrams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When </a:t>
            </a:r>
            <a:r>
              <a:rPr lang="en-US" sz="2000" dirty="0">
                <a:latin typeface="Helvetica Light"/>
                <a:cs typeface="Helvetica Light"/>
              </a:rPr>
              <a:t>you look at the elements in groups 13 through 17, you see that each of them falls short of having a stable energy level.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Each group contains too few electrons for a stable level of eight electrons.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962981"/>
            <a:ext cx="6705600" cy="26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842683"/>
            <a:ext cx="6867525" cy="283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4150938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The unique noble gases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</a:t>
            </a:r>
            <a:r>
              <a:rPr lang="en-US" sz="2000" dirty="0">
                <a:latin typeface="Helvetica Light"/>
                <a:cs typeface="Helvetica Light"/>
              </a:rPr>
              <a:t>noble gases are stable because they each have a complete outer energy level.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Notice that eight dots surround Kr, Ne, Xe, Ar, and Rn, and two dots surround He.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82" y="1344623"/>
            <a:ext cx="2978793" cy="37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0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4769708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Unfilled and filled energy levels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Hydrogen contains one electron in its lone energy level.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A dot diagram for hydrogen has a single dot next to its symbol.  This means that hydrogen’s outer energy level is not full.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It is more stable when it is part of a compound.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5" descr="im14-hydro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1953795"/>
            <a:ext cx="1684895" cy="15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0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5053915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Unfilled and filled energy levels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In </a:t>
            </a:r>
            <a:r>
              <a:rPr lang="en-US" sz="2000" dirty="0">
                <a:latin typeface="Helvetica Light"/>
                <a:cs typeface="Helvetica Light"/>
              </a:rPr>
              <a:t>contrast, helium’s outer energy level contains two electrons.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Helium already has a full outer energy level by itself and is chemically stable.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Helium rarely forms compounds but, by itself, the element is a commonly used gas.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4" descr="im15-heliu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44" y="1952625"/>
            <a:ext cx="1758001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0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118" y="1073912"/>
            <a:ext cx="8067126" cy="631428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Unfilled and filled energy levels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2234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concepts in motion animation from page 555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7549978" cy="2536558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Outer </a:t>
            </a:r>
            <a:r>
              <a:rPr lang="en-US" sz="2200" b="1" dirty="0" smtClean="0">
                <a:latin typeface="Helvetica"/>
                <a:cs typeface="Helvetica"/>
              </a:rPr>
              <a:t>levels—getting their fill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How does hydrogen, or any other element, trying to become stable, gain or lose its outer electrons?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They do this by combining with other atoms that also have partially complete outer energy levels.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As a result, each achieves stability.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7549978" cy="2153498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Gaining a losing electrons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When sodium and chlorine combine, </a:t>
            </a:r>
            <a:r>
              <a:rPr lang="en-US" sz="2000" dirty="0">
                <a:latin typeface="Helvetica Light"/>
                <a:cs typeface="Helvetica Light"/>
              </a:rPr>
              <a:t>sodium loses one electron and chlorine gains one electron.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</a:rPr>
              <a:t>You can see from the electron dot diagram that chlorine now has a stable outer energy level.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344" y="2854401"/>
            <a:ext cx="34598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</a:rPr>
              <a:t>Sodium </a:t>
            </a:r>
            <a:r>
              <a:rPr lang="en-US" sz="2000" dirty="0">
                <a:latin typeface="Helvetica Light"/>
              </a:rPr>
              <a:t>had only one electron in its outer energy level, which it lost to combine with </a:t>
            </a:r>
            <a:r>
              <a:rPr lang="en-US" sz="2000" dirty="0" smtClean="0">
                <a:latin typeface="Helvetica Light"/>
              </a:rPr>
              <a:t>chlorine.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This </a:t>
            </a:r>
            <a:r>
              <a:rPr lang="en-US" sz="2000" dirty="0">
                <a:latin typeface="Helvetica Light"/>
                <a:cs typeface="Helvetica Light"/>
              </a:rPr>
              <a:t>is now the new outer energy level, and it is stable with eight electrons.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05" y="2865616"/>
            <a:ext cx="4695995" cy="30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6"/>
            <a:ext cx="7549978" cy="2406161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Chemical bond formation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A </a:t>
            </a:r>
            <a:r>
              <a:rPr lang="en-US" sz="2000" b="1" dirty="0">
                <a:latin typeface="Helvetica Light"/>
                <a:cs typeface="Helvetica Light"/>
              </a:rPr>
              <a:t>chemical bond </a:t>
            </a:r>
            <a:r>
              <a:rPr lang="en-US" sz="2000" dirty="0">
                <a:latin typeface="Helvetica Light"/>
                <a:cs typeface="Helvetica Light"/>
              </a:rPr>
              <a:t>is the force that holds atoms together in a </a:t>
            </a:r>
            <a:r>
              <a:rPr lang="en-US" sz="2000" dirty="0" smtClean="0">
                <a:latin typeface="Helvetica Light"/>
                <a:cs typeface="Helvetica Light"/>
              </a:rPr>
              <a:t>compound.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When atoms gain, lose, or share electrons, an attraction forms between the atoms, pulling them together to form a compound. </a:t>
            </a:r>
            <a:endParaRPr lang="en-US" sz="2000" dirty="0" smtClean="0">
              <a:latin typeface="Helvetica Light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This attraction is called a chemical bond.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242997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2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48749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does a compound differ from its component elements?</a:t>
            </a:r>
          </a:p>
          <a:p>
            <a:r>
              <a:rPr lang="en-US" sz="2000" dirty="0">
                <a:latin typeface="Helvetica Light"/>
              </a:rPr>
              <a:t>How do electron dot diagrams help predict chemical bonding?</a:t>
            </a:r>
          </a:p>
          <a:p>
            <a:r>
              <a:rPr lang="en-US" sz="2000" dirty="0">
                <a:latin typeface="Helvetica Light"/>
              </a:rPr>
              <a:t>Why does chemical bonding occur?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86086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chemical formula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chemical bond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6344"/>
            <a:ext cx="8229600" cy="4573816"/>
          </a:xfrm>
        </p:spPr>
        <p:txBody>
          <a:bodyPr lIns="0" tIns="0" bIns="0">
            <a:normAutofit/>
          </a:bodyPr>
          <a:lstStyle/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7(B)</a:t>
            </a:r>
            <a:r>
              <a:rPr lang="en-US" sz="2000" b="1" dirty="0"/>
              <a:t> </a:t>
            </a:r>
            <a:r>
              <a:rPr lang="en-US" sz="2000" b="1" dirty="0">
                <a:latin typeface="Helvetica Light"/>
              </a:rPr>
              <a:t>Recognize that chemical changes can occur when substances react to form different substances and that these interactions are largely determined by the valence electrons.</a:t>
            </a:r>
            <a:endParaRPr lang="en-US" sz="2000" b="1" dirty="0">
              <a:latin typeface="Helvetica Light"/>
              <a:cs typeface="Helvetica" pitchFamily="34" charset="0"/>
            </a:endParaRPr>
          </a:p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6(C)</a:t>
            </a:r>
            <a:r>
              <a:rPr lang="en-US" sz="2000" dirty="0"/>
              <a:t> </a:t>
            </a:r>
            <a:r>
              <a:rPr lang="en-US" sz="2000" dirty="0">
                <a:latin typeface="Helvetica Light"/>
              </a:rPr>
              <a:t>Analyze physical and chemical properties of elements and compounds such as color, density, viscosity, buoyancy, boiling point, freezing point, conductivity, and reactivity.</a:t>
            </a:r>
            <a:endParaRPr lang="en-US" sz="2000" b="1" dirty="0">
              <a:latin typeface="Helvetica Light"/>
              <a:cs typeface="Helvetica" pitchFamily="34" charset="0"/>
            </a:endParaRPr>
          </a:p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6(D)</a:t>
            </a:r>
            <a:r>
              <a:rPr lang="en-US" sz="2000" dirty="0"/>
              <a:t> </a:t>
            </a:r>
            <a:r>
              <a:rPr lang="en-US" sz="2000" dirty="0">
                <a:latin typeface="Helvetica Light"/>
              </a:rPr>
              <a:t>Relate the physical and chemical behavior of an element, including bonding and classification, to its placement on the Periodic Table. </a:t>
            </a:r>
            <a:endParaRPr lang="en-US" sz="2000" b="1" dirty="0">
              <a:latin typeface="Helvetica Light"/>
              <a:cs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2(D)</a:t>
            </a:r>
            <a:r>
              <a:rPr lang="en-US" sz="2000" dirty="0"/>
              <a:t> </a:t>
            </a:r>
            <a:r>
              <a:rPr lang="en-US" sz="2000" dirty="0" smtClean="0">
                <a:latin typeface="Helvetica Light"/>
              </a:rPr>
              <a:t>Organize</a:t>
            </a:r>
            <a:r>
              <a:rPr lang="en-US" sz="2000" dirty="0">
                <a:latin typeface="Helvetica Light"/>
              </a:rPr>
              <a:t>, analyze, evaluate, make inferences, and predict trends from </a:t>
            </a:r>
            <a:r>
              <a:rPr lang="en-US" sz="2000" dirty="0" smtClean="0">
                <a:latin typeface="Helvetica Light"/>
              </a:rPr>
              <a:t>data.</a:t>
            </a:r>
            <a:endParaRPr lang="en-US" sz="2000" b="1" dirty="0" smtClean="0">
              <a:latin typeface="Helvetica Light"/>
              <a:cs typeface="Helvetica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  <a:cs typeface="Helvetic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760892"/>
            <a:ext cx="1011936" cy="92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does a compound differ from its component elements?</a:t>
            </a:r>
          </a:p>
          <a:p>
            <a:r>
              <a:rPr lang="en-US" sz="2000" dirty="0">
                <a:latin typeface="Helvetica Light"/>
              </a:rPr>
              <a:t>How do electron dot diagrams help predict chemical bonding?</a:t>
            </a:r>
          </a:p>
          <a:p>
            <a:r>
              <a:rPr lang="en-US" sz="2000" dirty="0">
                <a:latin typeface="Helvetica Light"/>
              </a:rPr>
              <a:t>Why does chemical bonding occur?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</a:rPr>
              <a:t>compound</a:t>
            </a:r>
            <a:endParaRPr lang="en-US" sz="2000" dirty="0" smtClean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chemical formula</a:t>
            </a:r>
          </a:p>
          <a:p>
            <a:r>
              <a:rPr lang="en-US" sz="2000" dirty="0">
                <a:latin typeface="Helvetica Light"/>
              </a:rPr>
              <a:t>chemical bond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Compounds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Some of the matter around you is in the form of uncombined elements such as copper, sulfur, and oxygen.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Copper</a:t>
            </a:r>
            <a:r>
              <a:rPr lang="en-US" sz="2000" dirty="0">
                <a:latin typeface="Helvetica Light"/>
                <a:cs typeface="Helvetica Light"/>
              </a:rPr>
              <a:t>, sulfur, and oxygen unite chemically to form a compound when the conditions are right. The green coating on the Statue of Liberty and some old pennies is a result of this chemical change.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</a:t>
            </a:r>
            <a:r>
              <a:rPr lang="en-US" sz="2000" dirty="0">
                <a:latin typeface="Helvetica Light"/>
                <a:cs typeface="Helvetica Light"/>
              </a:rPr>
              <a:t>compound formed when elements combine often has properties that aren’t anything like those of the individual elements.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7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Formulas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A </a:t>
            </a:r>
            <a:r>
              <a:rPr lang="en-US" sz="2000" b="1" dirty="0">
                <a:latin typeface="Helvetica Light"/>
                <a:cs typeface="Helvetica Light"/>
              </a:rPr>
              <a:t>chemical formula </a:t>
            </a:r>
            <a:r>
              <a:rPr lang="en-US" sz="2000" dirty="0">
                <a:latin typeface="Helvetica Light"/>
                <a:cs typeface="Helvetica Light"/>
              </a:rPr>
              <a:t>tells what elements a compound contains and the exact number of the atoms of each element in a unit of that compound.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The compound that you are probably most familiar with is H</a:t>
            </a:r>
            <a:r>
              <a:rPr lang="en-US" sz="2000" baseline="-25000" dirty="0">
                <a:latin typeface="Helvetica Light"/>
                <a:cs typeface="Helvetica Light"/>
              </a:rPr>
              <a:t>2</a:t>
            </a:r>
            <a:r>
              <a:rPr lang="en-US" sz="2000" dirty="0">
                <a:latin typeface="Helvetica Light"/>
                <a:cs typeface="Helvetica Light"/>
              </a:rPr>
              <a:t>O, more commonly known as water.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This formula contains the symbols H for the element hydrogen and O for the element oxygen.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Notice the subscript number 2 written after the H for hydrogen.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09029"/>
              </p:ext>
            </p:extLst>
          </p:nvPr>
        </p:nvGraphicFramePr>
        <p:xfrm>
          <a:off x="4386649" y="836837"/>
          <a:ext cx="4189595" cy="519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595"/>
              </a:tblGrid>
              <a:tr h="54020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Interactive Table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91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l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</a:t>
                      </a:r>
                    </a:p>
                    <a:p>
                      <a:pPr algn="l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Interactive Table</a:t>
                      </a:r>
                    </a:p>
                    <a:p>
                      <a:pPr algn="l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animation </a:t>
                      </a:r>
                    </a:p>
                    <a:p>
                      <a:pPr algn="l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from page 553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0" y="773759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36836"/>
            <a:ext cx="3459892" cy="552332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400" b="1" dirty="0" smtClean="0">
                <a:latin typeface="Helvetica"/>
                <a:cs typeface="Helvetica"/>
              </a:rPr>
              <a:t>Formulas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 subscript written after a symbol tells how many atoms of that element are in a unit of the compound.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If a symbol has no subscript, the unit contains only one atom of that element.  A unit of H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O contains two hydrogen atoms and one oxygen atom.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585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4105866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Chemical Bond Formation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The electric forces between oppositely charged electrons and protons hold atoms and molecules together, and thus are the forces that cause compounds to form.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Atoms of noble gases are unusually stable.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7696200" cy="2430238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Electron dot diagrams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To </a:t>
            </a:r>
            <a:r>
              <a:rPr lang="en-US" sz="2000" dirty="0">
                <a:latin typeface="Helvetica Light"/>
                <a:cs typeface="Helvetica Light"/>
              </a:rPr>
              <a:t>understand the stability of </a:t>
            </a:r>
            <a:r>
              <a:rPr lang="en-US" sz="2000" dirty="0" smtClean="0">
                <a:latin typeface="Helvetica Light"/>
                <a:cs typeface="Helvetica Light"/>
              </a:rPr>
              <a:t>atoms, </a:t>
            </a:r>
            <a:r>
              <a:rPr lang="en-US" sz="2000" dirty="0">
                <a:latin typeface="Helvetica Light"/>
                <a:cs typeface="Helvetica Light"/>
              </a:rPr>
              <a:t>it is helpful to look at electron dot diagrams.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Electron dot diagrams show only the electrons in the outer energy level of an atom. 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Stability in Bonding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842683"/>
            <a:ext cx="6867525" cy="283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0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1046</Words>
  <Application>Microsoft Macintosh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Section 1:  Stability in Bonding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Rebecca Wheatley</cp:lastModifiedBy>
  <cp:revision>117</cp:revision>
  <cp:lastPrinted>2013-07-12T17:01:47Z</cp:lastPrinted>
  <dcterms:created xsi:type="dcterms:W3CDTF">2013-07-09T14:24:31Z</dcterms:created>
  <dcterms:modified xsi:type="dcterms:W3CDTF">2016-02-28T17:01:28Z</dcterms:modified>
</cp:coreProperties>
</file>