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6" r:id="rId2"/>
    <p:sldId id="297" r:id="rId3"/>
    <p:sldId id="298" r:id="rId4"/>
    <p:sldId id="299" r:id="rId5"/>
    <p:sldId id="305" r:id="rId6"/>
    <p:sldId id="321" r:id="rId7"/>
    <p:sldId id="309" r:id="rId8"/>
    <p:sldId id="310" r:id="rId9"/>
    <p:sldId id="308" r:id="rId10"/>
    <p:sldId id="307" r:id="rId11"/>
    <p:sldId id="311" r:id="rId12"/>
    <p:sldId id="322" r:id="rId13"/>
    <p:sldId id="306" r:id="rId14"/>
    <p:sldId id="313" r:id="rId15"/>
    <p:sldId id="315" r:id="rId16"/>
    <p:sldId id="314" r:id="rId17"/>
    <p:sldId id="312" r:id="rId18"/>
    <p:sldId id="317" r:id="rId19"/>
    <p:sldId id="316" r:id="rId20"/>
    <p:sldId id="323" r:id="rId21"/>
    <p:sldId id="319" r:id="rId22"/>
    <p:sldId id="320" r:id="rId23"/>
    <p:sldId id="318" r:id="rId24"/>
    <p:sldId id="304" r:id="rId25"/>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F08"/>
    <a:srgbClr val="FFAC09"/>
    <a:srgbClr val="2DBBC2"/>
    <a:srgbClr val="2DBEC2"/>
    <a:srgbClr val="30C1C4"/>
    <a:srgbClr val="2EB7BB"/>
    <a:srgbClr val="9CCB0D"/>
    <a:srgbClr val="A6D70E"/>
    <a:srgbClr val="8DD705"/>
    <a:srgbClr val="86CB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32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DF1B3-84ED-1A4A-A5E2-67B782020111}"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DF1B3-84ED-1A4A-A5E2-67B782020111}" type="datetimeFigureOut">
              <a:rPr lang="en-US" smtClean="0"/>
              <a:t>2/28/16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DF1B3-84ED-1A4A-A5E2-67B782020111}" type="datetimeFigureOut">
              <a:rPr lang="en-US" smtClean="0"/>
              <a:t>2/28/16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2/28/16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2/28/16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6683"/>
            <a:ext cx="8229600" cy="4173157"/>
          </a:xfrm>
        </p:spPr>
        <p:txBody>
          <a:bodyPr lIns="0" tIns="0">
            <a:normAutofit/>
          </a:bodyPr>
          <a:lstStyle/>
          <a:p>
            <a:pPr marL="0" indent="0">
              <a:buNone/>
            </a:pPr>
            <a:r>
              <a:rPr lang="en-US" sz="2200" dirty="0">
                <a:latin typeface="Helvetica Light"/>
              </a:rPr>
              <a:t>Atoms form ionic bonds by transferring electrons and form covalent bonds by sharing electrons.</a:t>
            </a:r>
          </a:p>
        </p:txBody>
      </p:sp>
      <p:sp>
        <p:nvSpPr>
          <p:cNvPr id="2" name="Title 1"/>
          <p:cNvSpPr>
            <a:spLocks noGrp="1"/>
          </p:cNvSpPr>
          <p:nvPr>
            <p:ph type="title"/>
          </p:nvPr>
        </p:nvSpPr>
        <p:spPr>
          <a:xfrm>
            <a:off x="477520" y="1121219"/>
            <a:ext cx="8238938" cy="364205"/>
          </a:xfrm>
        </p:spPr>
        <p:txBody>
          <a:bodyPr lIns="0" tIns="0" rIns="0" bIns="0" anchor="t" anchorCtr="0">
            <a:noAutofit/>
          </a:bodyPr>
          <a:lstStyle/>
          <a:p>
            <a:pPr algn="l"/>
            <a:r>
              <a:rPr lang="en-US" sz="1800" b="1" dirty="0" smtClean="0">
                <a:solidFill>
                  <a:schemeClr val="tx1">
                    <a:lumMod val="50000"/>
                    <a:lumOff val="50000"/>
                  </a:schemeClr>
                </a:solidFill>
                <a:latin typeface="Helvetica"/>
                <a:cs typeface="Helvetica"/>
              </a:rPr>
              <a:t>Section 2:  </a:t>
            </a:r>
            <a:r>
              <a:rPr lang="en-US" sz="1800" dirty="0" smtClean="0">
                <a:solidFill>
                  <a:schemeClr val="tx1">
                    <a:lumMod val="50000"/>
                    <a:lumOff val="50000"/>
                  </a:schemeClr>
                </a:solidFill>
                <a:latin typeface="Helvetica"/>
                <a:cs typeface="Helvetica"/>
              </a:rPr>
              <a:t> </a:t>
            </a:r>
            <a:r>
              <a:rPr lang="en-US" sz="1800" dirty="0">
                <a:solidFill>
                  <a:schemeClr val="tx1">
                    <a:lumMod val="50000"/>
                    <a:lumOff val="50000"/>
                  </a:schemeClr>
                </a:solidFill>
                <a:latin typeface="Helvetica"/>
                <a:cs typeface="Helvetica"/>
              </a:rPr>
              <a:t>Types of Bonds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 y="1771459"/>
            <a:ext cx="1962912" cy="310896"/>
          </a:xfrm>
          <a:prstGeom prst="rect">
            <a:avLst/>
          </a:prstGeom>
        </p:spPr>
      </p:pic>
      <p:pic>
        <p:nvPicPr>
          <p:cNvPr id="6" name="Picture 5" descr="MHE-red-rgb.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2" y="5833533"/>
            <a:ext cx="550334" cy="55033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807044085"/>
              </p:ext>
            </p:extLst>
          </p:nvPr>
        </p:nvGraphicFramePr>
        <p:xfrm>
          <a:off x="457199" y="3010829"/>
          <a:ext cx="8229600" cy="2593571"/>
        </p:xfrm>
        <a:graphic>
          <a:graphicData uri="http://schemas.openxmlformats.org/drawingml/2006/table">
            <a:tbl>
              <a:tblPr firstRow="1" bandRow="1">
                <a:tableStyleId>{5C22544A-7EE6-4342-B048-85BDC9FD1C3A}</a:tableStyleId>
              </a:tblPr>
              <a:tblGrid>
                <a:gridCol w="2743200"/>
                <a:gridCol w="2743200"/>
                <a:gridCol w="2743200"/>
              </a:tblGrid>
              <a:tr h="692286">
                <a:tc>
                  <a:txBody>
                    <a:bodyPr/>
                    <a:lstStyle/>
                    <a:p>
                      <a:pPr algn="ctr"/>
                      <a:r>
                        <a:rPr lang="en-US" sz="1200" b="1" i="0" dirty="0" smtClean="0">
                          <a:solidFill>
                            <a:schemeClr val="tx1"/>
                          </a:solidFill>
                          <a:latin typeface="Helvetica"/>
                          <a:cs typeface="Helvetica"/>
                        </a:rPr>
                        <a:t>K</a:t>
                      </a:r>
                    </a:p>
                    <a:p>
                      <a:pPr algn="ctr"/>
                      <a:r>
                        <a:rPr lang="en-US" sz="1200" b="0" i="1" dirty="0" smtClean="0">
                          <a:solidFill>
                            <a:schemeClr val="tx1"/>
                          </a:solidFill>
                          <a:latin typeface="Helvetica Light"/>
                          <a:cs typeface="Helvetica Light"/>
                        </a:rPr>
                        <a:t>What I Know</a:t>
                      </a:r>
                      <a:endParaRPr lang="en-US" sz="1200" b="0" i="1" dirty="0">
                        <a:solidFill>
                          <a:schemeClr val="tx1"/>
                        </a:solidFill>
                        <a:latin typeface="Helvetica Light"/>
                        <a:cs typeface="Helvetica Light"/>
                      </a:endParaRP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dirty="0" smtClean="0">
                          <a:solidFill>
                            <a:schemeClr val="tx1"/>
                          </a:solidFill>
                          <a:latin typeface="Helvetica"/>
                          <a:cs typeface="Helvetica"/>
                        </a:rPr>
                        <a:t>W</a:t>
                      </a:r>
                    </a:p>
                    <a:p>
                      <a:pPr algn="ctr"/>
                      <a:r>
                        <a:rPr lang="en-US" sz="1200" b="0" i="1" dirty="0" smtClean="0">
                          <a:solidFill>
                            <a:schemeClr val="tx1"/>
                          </a:solidFill>
                          <a:latin typeface="Helvetica Light"/>
                          <a:cs typeface="Helvetica Light"/>
                        </a:rPr>
                        <a:t>What I Want to Find Out</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c>
                  <a:txBody>
                    <a:bodyPr/>
                    <a:lstStyle/>
                    <a:p>
                      <a:pPr algn="ctr"/>
                      <a:r>
                        <a:rPr lang="en-US" sz="1200" b="1" i="0" smtClean="0">
                          <a:solidFill>
                            <a:schemeClr val="tx1"/>
                          </a:solidFill>
                          <a:latin typeface="Helvetica"/>
                          <a:cs typeface="Helvetica"/>
                        </a:rPr>
                        <a:t>L</a:t>
                      </a:r>
                    </a:p>
                    <a:p>
                      <a:pPr algn="ctr"/>
                      <a:r>
                        <a:rPr lang="en-US" sz="1200" b="0" i="1" smtClean="0">
                          <a:solidFill>
                            <a:schemeClr val="tx1"/>
                          </a:solidFill>
                          <a:latin typeface="Helvetica Light"/>
                          <a:cs typeface="Helvetica Light"/>
                        </a:rPr>
                        <a:t>What I Learned</a:t>
                      </a:r>
                    </a:p>
                  </a:txBody>
                  <a:tcPr marL="0" marR="0">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r h="1901285">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c>
                  <a:txBody>
                    <a:bodyPr/>
                    <a:lstStyle/>
                    <a:p>
                      <a:endParaRPr lang="en-US" dirty="0"/>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9179758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5"/>
            <a:ext cx="8229600" cy="5523325"/>
          </a:xfrm>
        </p:spPr>
        <p:txBody>
          <a:bodyPr lIns="0" tIns="0">
            <a:normAutofit/>
          </a:bodyPr>
          <a:lstStyle/>
          <a:p>
            <a:pPr marL="0" indent="0">
              <a:spcAft>
                <a:spcPts val="300"/>
              </a:spcAft>
              <a:buNone/>
            </a:pPr>
            <a:r>
              <a:rPr lang="en-US" sz="2200" b="1" dirty="0">
                <a:latin typeface="Helvetica"/>
                <a:cs typeface="Helvetica"/>
              </a:rPr>
              <a:t>The </a:t>
            </a:r>
            <a:r>
              <a:rPr lang="en-US" sz="2200" b="1" dirty="0" smtClean="0">
                <a:latin typeface="Helvetica"/>
                <a:cs typeface="Helvetica"/>
              </a:rPr>
              <a:t>ionic bond </a:t>
            </a:r>
            <a:endParaRPr lang="en-US" sz="2200" b="1" dirty="0">
              <a:latin typeface="Helvetica"/>
              <a:cs typeface="Helvetica"/>
            </a:endParaRPr>
          </a:p>
          <a:p>
            <a:pPr marL="0" indent="0">
              <a:spcAft>
                <a:spcPts val="600"/>
              </a:spcAft>
              <a:buNone/>
            </a:pPr>
            <a:r>
              <a:rPr lang="en-US" sz="2000" dirty="0">
                <a:latin typeface="Helvetica Light"/>
                <a:cs typeface="Helvetica Light"/>
              </a:rPr>
              <a:t>An </a:t>
            </a:r>
            <a:r>
              <a:rPr lang="en-US" sz="2000" b="1" dirty="0">
                <a:latin typeface="Helvetica Light"/>
                <a:cs typeface="Helvetica Light"/>
              </a:rPr>
              <a:t>ionic bond </a:t>
            </a:r>
            <a:r>
              <a:rPr lang="en-US" sz="2000" dirty="0">
                <a:latin typeface="Helvetica Light"/>
                <a:cs typeface="Helvetica Light"/>
              </a:rPr>
              <a:t>is the force of attraction between the opposite charges of the ions in an ionic compound. </a:t>
            </a:r>
          </a:p>
          <a:p>
            <a:pPr>
              <a:spcAft>
                <a:spcPts val="600"/>
              </a:spcAft>
              <a:buFont typeface="Arial" panose="020B0604020202020204" pitchFamily="34" charset="0"/>
              <a:buChar char="•"/>
            </a:pPr>
            <a:r>
              <a:rPr lang="en-US" sz="2000" dirty="0">
                <a:latin typeface="Helvetica Light"/>
                <a:cs typeface="Helvetica Light"/>
              </a:rPr>
              <a:t>In an ionic bond, a transfer of electrons takes place. </a:t>
            </a:r>
          </a:p>
          <a:p>
            <a:pPr>
              <a:spcAft>
                <a:spcPts val="1200"/>
              </a:spcAft>
            </a:pPr>
            <a:r>
              <a:rPr lang="en-US" sz="2000" dirty="0">
                <a:latin typeface="Helvetica Light"/>
                <a:cs typeface="Helvetica Light"/>
              </a:rPr>
              <a:t>If an element loses electrons, one or more elements must gain an equal number of electrons to maintain the neutral charge of the compound. </a:t>
            </a:r>
            <a:r>
              <a:rPr lang="en-US" sz="2000" dirty="0" smtClean="0">
                <a:latin typeface="Helvetica Light"/>
                <a:cs typeface="Helvetica Light"/>
              </a:rPr>
              <a:t> </a:t>
            </a:r>
            <a:endParaRPr lang="en-US" sz="2000" dirty="0">
              <a:latin typeface="Helvetica Light"/>
              <a:cs typeface="Helvetica Light"/>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19647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6"/>
            <a:ext cx="8229600" cy="2690136"/>
          </a:xfrm>
        </p:spPr>
        <p:txBody>
          <a:bodyPr lIns="0" tIns="0">
            <a:normAutofit/>
          </a:bodyPr>
          <a:lstStyle/>
          <a:p>
            <a:pPr marL="0" indent="0">
              <a:spcAft>
                <a:spcPts val="300"/>
              </a:spcAft>
              <a:buNone/>
            </a:pPr>
            <a:r>
              <a:rPr lang="en-US" sz="2200" b="1" dirty="0">
                <a:latin typeface="Helvetica"/>
                <a:cs typeface="Helvetica"/>
              </a:rPr>
              <a:t>The ionic bond </a:t>
            </a:r>
          </a:p>
          <a:p>
            <a:pPr marL="0" indent="0">
              <a:spcAft>
                <a:spcPts val="600"/>
              </a:spcAft>
              <a:buNone/>
            </a:pPr>
            <a:r>
              <a:rPr lang="en-US" sz="2000" dirty="0" smtClean="0">
                <a:latin typeface="Helvetica Light"/>
                <a:cs typeface="Helvetica Light"/>
              </a:rPr>
              <a:t>The </a:t>
            </a:r>
            <a:r>
              <a:rPr lang="en-US" sz="2000" dirty="0">
                <a:latin typeface="Helvetica Light"/>
                <a:cs typeface="Helvetica Light"/>
              </a:rPr>
              <a:t>formation of magnesium chloride, MgCl</a:t>
            </a:r>
            <a:r>
              <a:rPr lang="en-US" sz="2000" baseline="-25000" dirty="0">
                <a:latin typeface="Helvetica Light"/>
                <a:cs typeface="Helvetica Light"/>
              </a:rPr>
              <a:t>2</a:t>
            </a:r>
            <a:r>
              <a:rPr lang="en-US" sz="2000" dirty="0">
                <a:latin typeface="Helvetica Light"/>
                <a:cs typeface="Helvetica Light"/>
              </a:rPr>
              <a:t>, is another example of ionic bonding. </a:t>
            </a:r>
          </a:p>
          <a:p>
            <a:pPr>
              <a:spcAft>
                <a:spcPts val="600"/>
              </a:spcAft>
              <a:buFont typeface="Arial" panose="020B0604020202020204" pitchFamily="34" charset="0"/>
              <a:buChar char="•"/>
            </a:pPr>
            <a:r>
              <a:rPr lang="en-US" sz="2000" dirty="0">
                <a:latin typeface="Helvetica Light"/>
                <a:cs typeface="Helvetica Light"/>
              </a:rPr>
              <a:t>When magnesium reacts with chlorine, a magnesium atom loses two electrons and becomes a positively charged ion, Mg</a:t>
            </a:r>
            <a:r>
              <a:rPr lang="en-US" sz="2000" baseline="30000" dirty="0">
                <a:latin typeface="Helvetica Light"/>
                <a:cs typeface="Helvetica Light"/>
              </a:rPr>
              <a:t>2+</a:t>
            </a:r>
            <a:r>
              <a:rPr lang="en-US" sz="2000" dirty="0">
                <a:latin typeface="Helvetica Light"/>
                <a:cs typeface="Helvetica Light"/>
              </a:rPr>
              <a:t>. </a:t>
            </a:r>
            <a:endParaRPr lang="en-US" sz="2000" dirty="0" smtClean="0">
              <a:latin typeface="Helvetica Light"/>
              <a:cs typeface="Helvetica Light"/>
            </a:endParaRPr>
          </a:p>
          <a:p>
            <a:pPr>
              <a:spcAft>
                <a:spcPts val="600"/>
              </a:spcAft>
              <a:buFont typeface="Arial" panose="020B0604020202020204" pitchFamily="34" charset="0"/>
              <a:buChar char="•"/>
            </a:pPr>
            <a:r>
              <a:rPr lang="en-US" sz="2000" dirty="0">
                <a:latin typeface="Helvetica Light"/>
                <a:cs typeface="Helvetica Light"/>
              </a:rPr>
              <a:t>At the same time, two chlorine atoms gain one electron each and become negatively charged chloride ions, </a:t>
            </a:r>
            <a:r>
              <a:rPr lang="en-US" sz="2000" dirty="0" err="1" smtClean="0">
                <a:latin typeface="Helvetica Light"/>
                <a:cs typeface="Helvetica Light"/>
              </a:rPr>
              <a:t>Cl</a:t>
            </a:r>
            <a:r>
              <a:rPr lang="en-US" sz="2000" baseline="30000" dirty="0" smtClean="0">
                <a:latin typeface="Helvetica Light"/>
                <a:cs typeface="Helvetica Light"/>
              </a:rPr>
              <a:t>−</a:t>
            </a:r>
            <a:r>
              <a:rPr lang="en-US" sz="2000" dirty="0">
                <a:latin typeface="Helvetica Light"/>
                <a:cs typeface="Helvetica Light"/>
              </a:rPr>
              <a:t>. </a:t>
            </a:r>
          </a:p>
          <a:p>
            <a:pPr>
              <a:spcAft>
                <a:spcPts val="600"/>
              </a:spcAft>
              <a:buFont typeface="Arial" panose="020B0604020202020204" pitchFamily="34" charset="0"/>
              <a:buChar char="•"/>
            </a:pPr>
            <a:endParaRPr lang="en-US" sz="2000" dirty="0">
              <a:latin typeface="Helvetica Light"/>
              <a:cs typeface="Helvetica Light"/>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3" y="3391610"/>
            <a:ext cx="7097485" cy="303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4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9118" y="1073912"/>
            <a:ext cx="8067126" cy="631428"/>
          </a:xfrm>
        </p:spPr>
        <p:txBody>
          <a:bodyPr lIns="0" tIns="0"/>
          <a:lstStyle/>
          <a:p>
            <a:pPr marL="0" indent="0">
              <a:spcAft>
                <a:spcPts val="300"/>
              </a:spcAft>
              <a:buNone/>
            </a:pPr>
            <a:r>
              <a:rPr lang="en-US" sz="2200" b="1" dirty="0">
                <a:latin typeface="Helvetica"/>
                <a:cs typeface="Helvetica"/>
              </a:rPr>
              <a:t>The ionic bond </a:t>
            </a:r>
          </a:p>
          <a:p>
            <a:pPr marL="0" indent="0">
              <a:buNone/>
            </a:pPr>
            <a:endParaRPr lang="en-US" sz="2400" dirty="0">
              <a:latin typeface="Helvetica Light"/>
              <a:cs typeface="Helvetica Light"/>
            </a:endParaRPr>
          </a:p>
        </p:txBody>
      </p:sp>
      <p:graphicFrame>
        <p:nvGraphicFramePr>
          <p:cNvPr id="7" name="Table 6"/>
          <p:cNvGraphicFramePr>
            <a:graphicFrameLocks noGrp="1"/>
          </p:cNvGraphicFramePr>
          <p:nvPr>
            <p:extLst>
              <p:ext uri="{D42A27DB-BD31-4B8C-83A1-F6EECF244321}">
                <p14:modId xmlns:p14="http://schemas.microsoft.com/office/powerpoint/2010/main" val="2730855159"/>
              </p:ext>
            </p:extLst>
          </p:nvPr>
        </p:nvGraphicFramePr>
        <p:xfrm>
          <a:off x="509118" y="1603736"/>
          <a:ext cx="8067126" cy="4426220"/>
        </p:xfrm>
        <a:graphic>
          <a:graphicData uri="http://schemas.openxmlformats.org/drawingml/2006/table">
            <a:tbl>
              <a:tblPr firstRow="1" bandRow="1">
                <a:tableStyleId>{5C22544A-7EE6-4342-B048-85BDC9FD1C3A}</a:tableStyleId>
              </a:tblPr>
              <a:tblGrid>
                <a:gridCol w="8067126"/>
              </a:tblGrid>
              <a:tr h="460429">
                <a:tc>
                  <a:txBody>
                    <a:bodyPr/>
                    <a:lstStyle/>
                    <a:p>
                      <a:pPr>
                        <a:spcAft>
                          <a:spcPts val="1200"/>
                        </a:spcAft>
                      </a:pPr>
                      <a:r>
                        <a:rPr lang="en-US" b="0" i="1" dirty="0" smtClean="0">
                          <a:solidFill>
                            <a:schemeClr val="tx1"/>
                          </a:solidFill>
                          <a:latin typeface="Helvetica"/>
                          <a:cs typeface="Helvetica"/>
                        </a:rPr>
                        <a:t>Animation</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3965791">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rPr>
                        <a:t>Add link to concepts in motion animation from page 560 here.</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527536"/>
            <a:ext cx="533400" cy="431800"/>
          </a:xfrm>
          <a:prstGeom prst="rect">
            <a:avLst/>
          </a:prstGeom>
        </p:spPr>
      </p:pic>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2488925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5"/>
            <a:ext cx="8229600" cy="5523325"/>
          </a:xfrm>
        </p:spPr>
        <p:txBody>
          <a:bodyPr lIns="0" tIns="0">
            <a:normAutofit/>
          </a:bodyPr>
          <a:lstStyle/>
          <a:p>
            <a:pPr marL="0" indent="0">
              <a:spcAft>
                <a:spcPts val="300"/>
              </a:spcAft>
              <a:buNone/>
            </a:pPr>
            <a:r>
              <a:rPr lang="en-US" sz="2200" b="1" dirty="0">
                <a:latin typeface="Helvetica"/>
                <a:cs typeface="Helvetica"/>
              </a:rPr>
              <a:t>Zero </a:t>
            </a:r>
            <a:r>
              <a:rPr lang="en-US" sz="2200" b="1" dirty="0" smtClean="0">
                <a:latin typeface="Helvetica"/>
                <a:cs typeface="Helvetica"/>
              </a:rPr>
              <a:t>net charge </a:t>
            </a:r>
            <a:endParaRPr lang="en-US" sz="2200" b="1" dirty="0">
              <a:latin typeface="Helvetica"/>
              <a:cs typeface="Helvetica"/>
            </a:endParaRPr>
          </a:p>
          <a:p>
            <a:pPr marL="0" indent="0">
              <a:spcAft>
                <a:spcPts val="600"/>
              </a:spcAft>
              <a:buNone/>
            </a:pPr>
            <a:r>
              <a:rPr lang="en-US" sz="2000" dirty="0">
                <a:latin typeface="Helvetica Light"/>
                <a:cs typeface="Helvetica Light"/>
              </a:rPr>
              <a:t>The result of this bond is a neutral compound. </a:t>
            </a:r>
          </a:p>
          <a:p>
            <a:pPr>
              <a:spcAft>
                <a:spcPts val="600"/>
              </a:spcAft>
              <a:buFont typeface="Arial" panose="020B0604020202020204" pitchFamily="34" charset="0"/>
              <a:buChar char="•"/>
            </a:pPr>
            <a:r>
              <a:rPr lang="en-US" sz="2000" dirty="0">
                <a:latin typeface="Helvetica Light"/>
                <a:cs typeface="Helvetica Light"/>
              </a:rPr>
              <a:t>The compound as a whole is neutral because the sum of the charges on the ions is zero. </a:t>
            </a:r>
          </a:p>
          <a:p>
            <a:pPr>
              <a:spcAft>
                <a:spcPts val="1200"/>
              </a:spcAft>
            </a:pPr>
            <a:r>
              <a:rPr lang="en-US" sz="2000" dirty="0">
                <a:latin typeface="Helvetica Light"/>
                <a:cs typeface="Helvetica Light"/>
              </a:rPr>
              <a:t>When atoms form an ionic compound, their electrons are shifted to the other atoms, but the overall number of protons and electrons of the combined atoms remains equal and unchanged.  Therefore, the compound is neutral.</a:t>
            </a:r>
          </a:p>
          <a:p>
            <a:pPr>
              <a:spcAft>
                <a:spcPts val="1200"/>
              </a:spcAft>
            </a:pPr>
            <a:r>
              <a:rPr lang="en-US" sz="2000" dirty="0">
                <a:latin typeface="Helvetica Light"/>
                <a:cs typeface="Helvetica Light"/>
              </a:rPr>
              <a:t>Ionic bonds usually are formed by bonding between metals and nonmetals. </a:t>
            </a: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196474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5"/>
            <a:ext cx="7452360" cy="2973165"/>
          </a:xfrm>
        </p:spPr>
        <p:txBody>
          <a:bodyPr lIns="0" tIns="0">
            <a:normAutofit/>
          </a:bodyPr>
          <a:lstStyle/>
          <a:p>
            <a:pPr marL="0" indent="0">
              <a:spcAft>
                <a:spcPts val="300"/>
              </a:spcAft>
              <a:buNone/>
            </a:pPr>
            <a:r>
              <a:rPr lang="en-US" sz="2400" b="1" dirty="0" smtClean="0">
                <a:latin typeface="Helvetica"/>
                <a:cs typeface="Helvetica"/>
              </a:rPr>
              <a:t>Molecules</a:t>
            </a:r>
            <a:endParaRPr lang="en-US" sz="2400" b="1" dirty="0">
              <a:latin typeface="Helvetica"/>
              <a:cs typeface="Helvetica"/>
            </a:endParaRPr>
          </a:p>
          <a:p>
            <a:pPr marL="0" indent="0">
              <a:spcAft>
                <a:spcPts val="600"/>
              </a:spcAft>
              <a:buNone/>
            </a:pPr>
            <a:r>
              <a:rPr lang="en-US" sz="2000" dirty="0">
                <a:latin typeface="Helvetica Light"/>
                <a:cs typeface="Helvetica Light"/>
              </a:rPr>
              <a:t>Some atoms of nonmetals are unlikely to lose or gain electrons. </a:t>
            </a:r>
          </a:p>
          <a:p>
            <a:pPr>
              <a:spcAft>
                <a:spcPts val="600"/>
              </a:spcAft>
              <a:buFont typeface="Arial" panose="020B0604020202020204" pitchFamily="34" charset="0"/>
              <a:buChar char="•"/>
            </a:pPr>
            <a:r>
              <a:rPr lang="en-US" sz="2000" dirty="0">
                <a:latin typeface="Helvetica Light"/>
                <a:cs typeface="Helvetica Light"/>
              </a:rPr>
              <a:t>For example, the elements in Group 4 of the periodic table have four electrons in their outer levels. </a:t>
            </a:r>
          </a:p>
          <a:p>
            <a:pPr>
              <a:spcAft>
                <a:spcPts val="1200"/>
              </a:spcAft>
            </a:pPr>
            <a:r>
              <a:rPr lang="en-US" sz="2000" dirty="0">
                <a:latin typeface="Helvetica Light"/>
                <a:cs typeface="Helvetica Light"/>
              </a:rPr>
              <a:t>They would have to either gain or lose four electrons in order to have a stable outer level. </a:t>
            </a:r>
          </a:p>
          <a:p>
            <a:pPr>
              <a:spcAft>
                <a:spcPts val="1200"/>
              </a:spcAft>
            </a:pPr>
            <a:endParaRPr lang="en-US" sz="2000" dirty="0">
              <a:latin typeface="Helvetica Light"/>
              <a:cs typeface="Helvetica Light"/>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2" name="TextBox 1"/>
          <p:cNvSpPr txBox="1"/>
          <p:nvPr/>
        </p:nvSpPr>
        <p:spPr>
          <a:xfrm>
            <a:off x="359226" y="3200384"/>
            <a:ext cx="7881804" cy="116955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latin typeface="Helvetica Light"/>
              </a:rPr>
              <a:t>The loss of this many electrons takes a great deal of energy. </a:t>
            </a:r>
          </a:p>
          <a:p>
            <a:pPr marL="342900" indent="-342900">
              <a:buFont typeface="Arial" panose="020B0604020202020204" pitchFamily="34" charset="0"/>
              <a:buChar char="•"/>
            </a:pPr>
            <a:r>
              <a:rPr lang="en-US" sz="2000" dirty="0" smtClean="0">
                <a:latin typeface="Helvetica Light"/>
              </a:rPr>
              <a:t>Therefore</a:t>
            </a:r>
            <a:r>
              <a:rPr lang="en-US" sz="2000" dirty="0">
                <a:latin typeface="Helvetica Light"/>
              </a:rPr>
              <a:t>, these atoms become more chemically stable by sharing electrons, rather than by losing or gaining electrons. </a:t>
            </a:r>
          </a:p>
        </p:txBody>
      </p:sp>
    </p:spTree>
    <p:extLst>
      <p:ext uri="{BB962C8B-B14F-4D97-AF65-F5344CB8AC3E}">
        <p14:creationId xmlns:p14="http://schemas.microsoft.com/office/powerpoint/2010/main" val="8957876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5"/>
            <a:ext cx="8229600" cy="3688983"/>
          </a:xfrm>
        </p:spPr>
        <p:txBody>
          <a:bodyPr lIns="0" tIns="0">
            <a:normAutofit/>
          </a:bodyPr>
          <a:lstStyle/>
          <a:p>
            <a:pPr marL="0" indent="0">
              <a:spcAft>
                <a:spcPts val="300"/>
              </a:spcAft>
              <a:buNone/>
            </a:pPr>
            <a:r>
              <a:rPr lang="en-US" sz="2200" b="1" dirty="0" smtClean="0">
                <a:latin typeface="Helvetica"/>
                <a:cs typeface="Helvetica"/>
              </a:rPr>
              <a:t>The covalent bond</a:t>
            </a:r>
          </a:p>
          <a:p>
            <a:pPr>
              <a:spcAft>
                <a:spcPts val="600"/>
              </a:spcAft>
            </a:pPr>
            <a:r>
              <a:rPr lang="en-US" sz="2000" dirty="0" smtClean="0">
                <a:latin typeface="Helvetica Light"/>
                <a:cs typeface="Helvetica Light"/>
              </a:rPr>
              <a:t>The attraction that forms between atoms when they share electrons is known as a </a:t>
            </a:r>
            <a:r>
              <a:rPr lang="en-US" sz="2000" b="1" dirty="0" smtClean="0">
                <a:latin typeface="Helvetica Light"/>
                <a:cs typeface="Helvetica Light"/>
              </a:rPr>
              <a:t>covalent bond</a:t>
            </a:r>
            <a:r>
              <a:rPr lang="en-US" sz="2000" dirty="0" smtClean="0">
                <a:latin typeface="Helvetica Light"/>
                <a:cs typeface="Helvetica Light"/>
              </a:rPr>
              <a:t>. </a:t>
            </a:r>
          </a:p>
          <a:p>
            <a:pPr>
              <a:spcAft>
                <a:spcPts val="600"/>
              </a:spcAft>
            </a:pPr>
            <a:r>
              <a:rPr lang="en-US" sz="2000" dirty="0">
                <a:latin typeface="Helvetica Light"/>
              </a:rPr>
              <a:t>A neutral particle that forms as a result of electron sharing is called a </a:t>
            </a:r>
            <a:r>
              <a:rPr lang="en-US" sz="2000" b="1" dirty="0">
                <a:latin typeface="Helvetica Light"/>
              </a:rPr>
              <a:t>molecule</a:t>
            </a:r>
            <a:r>
              <a:rPr lang="en-US" sz="2000" dirty="0">
                <a:latin typeface="Helvetica Light"/>
              </a:rPr>
              <a:t>. </a:t>
            </a:r>
            <a:endParaRPr lang="en-US" sz="2000" dirty="0" smtClean="0">
              <a:latin typeface="Helvetica Light"/>
              <a:cs typeface="Helvetica Light"/>
            </a:endParaRPr>
          </a:p>
          <a:p>
            <a:pPr>
              <a:spcAft>
                <a:spcPts val="600"/>
              </a:spcAft>
            </a:pPr>
            <a:endParaRPr lang="en-US" sz="2000" dirty="0">
              <a:latin typeface="Helvetica Light"/>
              <a:cs typeface="Helvetica Light"/>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1110851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5"/>
            <a:ext cx="8229600" cy="5523325"/>
          </a:xfrm>
        </p:spPr>
        <p:txBody>
          <a:bodyPr lIns="0" tIns="0">
            <a:normAutofit/>
          </a:bodyPr>
          <a:lstStyle/>
          <a:p>
            <a:pPr marL="0" indent="0">
              <a:spcAft>
                <a:spcPts val="300"/>
              </a:spcAft>
              <a:buNone/>
            </a:pPr>
            <a:r>
              <a:rPr lang="en-US" sz="2200" b="1" dirty="0">
                <a:latin typeface="Helvetica"/>
                <a:cs typeface="Helvetica"/>
              </a:rPr>
              <a:t>The covalent bond</a:t>
            </a:r>
          </a:p>
          <a:p>
            <a:pPr marL="0" indent="0">
              <a:spcAft>
                <a:spcPts val="600"/>
              </a:spcAft>
              <a:buNone/>
            </a:pPr>
            <a:r>
              <a:rPr lang="en-US" sz="2000" dirty="0" smtClean="0">
                <a:latin typeface="Helvetica Light"/>
                <a:cs typeface="Helvetica Light"/>
              </a:rPr>
              <a:t>A </a:t>
            </a:r>
            <a:r>
              <a:rPr lang="en-US" sz="2000" dirty="0">
                <a:latin typeface="Helvetica Light"/>
                <a:cs typeface="Helvetica Light"/>
              </a:rPr>
              <a:t>single covalent bond is made up of two shared electrons. </a:t>
            </a:r>
          </a:p>
          <a:p>
            <a:pPr>
              <a:spcAft>
                <a:spcPts val="600"/>
              </a:spcAft>
              <a:buFont typeface="Arial" panose="020B0604020202020204" pitchFamily="34" charset="0"/>
              <a:buChar char="•"/>
            </a:pPr>
            <a:r>
              <a:rPr lang="en-US" sz="2000" dirty="0">
                <a:latin typeface="Helvetica Light"/>
                <a:cs typeface="Helvetica Light"/>
              </a:rPr>
              <a:t>A water molecule contains two single bonds.  In each bond, a hydrogen atom contributes one electron to the bond and the oxygen atom contributes the other. </a:t>
            </a: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674" y="2854036"/>
            <a:ext cx="2550646" cy="30027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2854037"/>
            <a:ext cx="4150938" cy="101566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latin typeface="Helvetica Light"/>
                <a:cs typeface="Helvetica Light"/>
              </a:rPr>
              <a:t>The result of this type of bonding is a stable outer energy level for each atom in the molecule. </a:t>
            </a:r>
          </a:p>
        </p:txBody>
      </p:sp>
    </p:spTree>
    <p:extLst>
      <p:ext uri="{BB962C8B-B14F-4D97-AF65-F5344CB8AC3E}">
        <p14:creationId xmlns:p14="http://schemas.microsoft.com/office/powerpoint/2010/main" val="895787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5"/>
            <a:ext cx="8229600" cy="5523325"/>
          </a:xfrm>
        </p:spPr>
        <p:txBody>
          <a:bodyPr lIns="0" tIns="0">
            <a:normAutofit/>
          </a:bodyPr>
          <a:lstStyle/>
          <a:p>
            <a:pPr marL="0" indent="0">
              <a:spcAft>
                <a:spcPts val="300"/>
              </a:spcAft>
              <a:buNone/>
            </a:pPr>
            <a:r>
              <a:rPr lang="en-US" sz="2200" b="1" dirty="0">
                <a:latin typeface="Helvetica"/>
                <a:cs typeface="Helvetica"/>
              </a:rPr>
              <a:t>Multiple </a:t>
            </a:r>
            <a:r>
              <a:rPr lang="en-US" sz="2200" b="1" dirty="0" smtClean="0">
                <a:latin typeface="Helvetica"/>
                <a:cs typeface="Helvetica"/>
              </a:rPr>
              <a:t>covalent bonds </a:t>
            </a:r>
            <a:endParaRPr lang="en-US" sz="2200" b="1" dirty="0">
              <a:latin typeface="Helvetica"/>
              <a:cs typeface="Helvetica"/>
            </a:endParaRPr>
          </a:p>
          <a:p>
            <a:pPr>
              <a:spcAft>
                <a:spcPts val="600"/>
              </a:spcAft>
              <a:buFont typeface="Arial" panose="020B0604020202020204" pitchFamily="34" charset="0"/>
              <a:buChar char="•"/>
            </a:pPr>
            <a:r>
              <a:rPr lang="en-US" sz="2000" dirty="0">
                <a:latin typeface="Helvetica Light"/>
                <a:cs typeface="Helvetica Light"/>
              </a:rPr>
              <a:t>A covalent bond also can contain more than one pair of electrons. </a:t>
            </a:r>
          </a:p>
          <a:p>
            <a:pPr>
              <a:spcAft>
                <a:spcPts val="1200"/>
              </a:spcAft>
            </a:pPr>
            <a:r>
              <a:rPr lang="en-US" sz="2000" dirty="0">
                <a:latin typeface="Helvetica Light"/>
                <a:cs typeface="Helvetica Light"/>
              </a:rPr>
              <a:t>An example of this is the bond in oxygen (O</a:t>
            </a:r>
            <a:r>
              <a:rPr lang="en-US" sz="2000" baseline="-25000" dirty="0">
                <a:latin typeface="Helvetica Light"/>
                <a:cs typeface="Helvetica Light"/>
              </a:rPr>
              <a:t>2</a:t>
            </a:r>
            <a:r>
              <a:rPr lang="en-US" sz="2000" dirty="0">
                <a:latin typeface="Helvetica Light"/>
                <a:cs typeface="Helvetica Light"/>
              </a:rPr>
              <a:t>) or nitrogen (N</a:t>
            </a:r>
            <a:r>
              <a:rPr lang="en-US" sz="2000" baseline="-25000" dirty="0">
                <a:latin typeface="Helvetica Light"/>
                <a:cs typeface="Helvetica Light"/>
              </a:rPr>
              <a:t>2</a:t>
            </a:r>
            <a:r>
              <a:rPr lang="en-US" sz="2000" dirty="0">
                <a:latin typeface="Helvetica Light"/>
                <a:cs typeface="Helvetica Light"/>
              </a:rPr>
              <a:t>). </a:t>
            </a: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12" y="2442478"/>
            <a:ext cx="7413169" cy="245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787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5"/>
            <a:ext cx="8229600" cy="3712314"/>
          </a:xfrm>
        </p:spPr>
        <p:txBody>
          <a:bodyPr lIns="0" tIns="0">
            <a:normAutofit/>
          </a:bodyPr>
          <a:lstStyle/>
          <a:p>
            <a:pPr marL="0" indent="0">
              <a:spcAft>
                <a:spcPts val="300"/>
              </a:spcAft>
              <a:buNone/>
            </a:pPr>
            <a:r>
              <a:rPr lang="en-US" sz="2200" b="1" dirty="0">
                <a:latin typeface="Helvetica"/>
                <a:cs typeface="Helvetica"/>
              </a:rPr>
              <a:t>Multiple covalent bonds </a:t>
            </a:r>
          </a:p>
          <a:p>
            <a:pPr marL="0" indent="0">
              <a:spcAft>
                <a:spcPts val="600"/>
              </a:spcAft>
              <a:buNone/>
            </a:pPr>
            <a:r>
              <a:rPr lang="en-US" sz="2000" dirty="0" smtClean="0">
                <a:latin typeface="Helvetica Light"/>
                <a:cs typeface="Helvetica Light"/>
              </a:rPr>
              <a:t>A </a:t>
            </a:r>
            <a:r>
              <a:rPr lang="en-US" sz="2000" dirty="0">
                <a:latin typeface="Helvetica Light"/>
                <a:cs typeface="Helvetica Light"/>
              </a:rPr>
              <a:t>nitrogen atom has five electrons in its outer energy level and needs to gain three electrons to become stable. </a:t>
            </a:r>
          </a:p>
          <a:p>
            <a:pPr>
              <a:spcAft>
                <a:spcPts val="1200"/>
              </a:spcAft>
            </a:pPr>
            <a:r>
              <a:rPr lang="en-US" sz="2000" dirty="0">
                <a:latin typeface="Helvetica Light"/>
                <a:cs typeface="Helvetica Light"/>
              </a:rPr>
              <a:t>It does this by sharing its three electrons with another nitrogen atom</a:t>
            </a:r>
            <a:r>
              <a:rPr lang="en-US" sz="2000" dirty="0" smtClean="0">
                <a:latin typeface="Helvetica Light"/>
                <a:cs typeface="Helvetica Light"/>
              </a:rPr>
              <a:t>.</a:t>
            </a:r>
          </a:p>
          <a:p>
            <a:pPr>
              <a:spcAft>
                <a:spcPts val="1200"/>
              </a:spcAft>
            </a:pPr>
            <a:r>
              <a:rPr lang="en-US" sz="2000" dirty="0" smtClean="0">
                <a:latin typeface="Helvetica Light"/>
                <a:cs typeface="Helvetica Light"/>
              </a:rPr>
              <a:t>When </a:t>
            </a:r>
            <a:r>
              <a:rPr lang="en-US" sz="2000" dirty="0">
                <a:latin typeface="Helvetica Light"/>
                <a:cs typeface="Helvetica Light"/>
              </a:rPr>
              <a:t>each atom contributes three electrons to the bond, the bond contains six electrons, or three pairs of electrons. </a:t>
            </a:r>
          </a:p>
          <a:p>
            <a:pPr>
              <a:spcAft>
                <a:spcPts val="1200"/>
              </a:spcAft>
            </a:pPr>
            <a:r>
              <a:rPr lang="en-US" sz="2000" dirty="0">
                <a:latin typeface="Helvetica Light"/>
                <a:cs typeface="Helvetica Light"/>
              </a:rPr>
              <a:t>Each pair of electrons represents a bond. </a:t>
            </a:r>
          </a:p>
          <a:p>
            <a:pPr>
              <a:spcAft>
                <a:spcPts val="1200"/>
              </a:spcAft>
            </a:pPr>
            <a:r>
              <a:rPr lang="en-US" sz="2000" dirty="0">
                <a:latin typeface="Helvetica Light"/>
                <a:cs typeface="Helvetica Light"/>
              </a:rPr>
              <a:t>Therefore, three pairs of electrons represent three bonds, or a triple bond. </a:t>
            </a: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71" y="4690667"/>
            <a:ext cx="7565571" cy="110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814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5"/>
            <a:ext cx="8229600" cy="5523325"/>
          </a:xfrm>
        </p:spPr>
        <p:txBody>
          <a:bodyPr lIns="0" tIns="0">
            <a:normAutofit/>
          </a:bodyPr>
          <a:lstStyle/>
          <a:p>
            <a:pPr marL="0" indent="0">
              <a:spcAft>
                <a:spcPts val="300"/>
              </a:spcAft>
              <a:buNone/>
            </a:pPr>
            <a:r>
              <a:rPr lang="en-US" sz="2200" b="1" dirty="0" smtClean="0">
                <a:latin typeface="Helvetica"/>
                <a:cs typeface="Helvetica"/>
              </a:rPr>
              <a:t>Equal sharing </a:t>
            </a:r>
            <a:endParaRPr lang="en-US" sz="2200" b="1" dirty="0">
              <a:latin typeface="Helvetica"/>
              <a:cs typeface="Helvetica"/>
            </a:endParaRPr>
          </a:p>
          <a:p>
            <a:pPr marL="0" indent="0">
              <a:spcAft>
                <a:spcPts val="600"/>
              </a:spcAft>
              <a:buNone/>
            </a:pPr>
            <a:r>
              <a:rPr lang="en-US" sz="2000" dirty="0" smtClean="0">
                <a:latin typeface="Helvetica Light"/>
                <a:cs typeface="Helvetica Light"/>
              </a:rPr>
              <a:t>A </a:t>
            </a:r>
            <a:r>
              <a:rPr lang="en-US" sz="2000" b="1" dirty="0" smtClean="0">
                <a:latin typeface="Helvetica Light"/>
                <a:cs typeface="Helvetica Light"/>
              </a:rPr>
              <a:t>nonpolar bond</a:t>
            </a:r>
            <a:r>
              <a:rPr lang="en-US" sz="2000" dirty="0" smtClean="0">
                <a:latin typeface="Helvetica Light"/>
                <a:cs typeface="Helvetica Light"/>
              </a:rPr>
              <a:t> is a covalent bond in which electrons are shared equally by both atoms.</a:t>
            </a:r>
            <a:endParaRPr lang="en-US" sz="2000" dirty="0">
              <a:latin typeface="Helvetica Light"/>
              <a:cs typeface="Helvetica Light"/>
            </a:endParaRPr>
          </a:p>
          <a:p>
            <a:pPr>
              <a:spcAft>
                <a:spcPts val="1200"/>
              </a:spcAft>
            </a:pPr>
            <a:endParaRPr lang="en-US" sz="2000" dirty="0">
              <a:latin typeface="Helvetica Light"/>
              <a:cs typeface="Helvetica Light"/>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22181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786344"/>
            <a:ext cx="8229600" cy="4573816"/>
          </a:xfrm>
        </p:spPr>
        <p:txBody>
          <a:bodyPr lIns="0" tIns="0" bIns="0"/>
          <a:lstStyle/>
          <a:p>
            <a:r>
              <a:rPr lang="en-US" sz="2000" b="1" dirty="0">
                <a:latin typeface="Helvetica" pitchFamily="34" charset="0"/>
                <a:cs typeface="Helvetica" pitchFamily="34" charset="0"/>
              </a:rPr>
              <a:t>7(B)</a:t>
            </a:r>
            <a:r>
              <a:rPr lang="en-US" sz="2000" b="1" dirty="0"/>
              <a:t> </a:t>
            </a:r>
            <a:r>
              <a:rPr lang="en-US" sz="2000" b="1" dirty="0">
                <a:latin typeface="Helvetica Light"/>
              </a:rPr>
              <a:t>Recognize that chemical changes can occur when substances react to form different substances and that these interactions are largely determined by the valence electrons.</a:t>
            </a:r>
            <a:endParaRPr lang="en-US" sz="2000" b="1" dirty="0">
              <a:latin typeface="Helvetica Light"/>
              <a:cs typeface="Helvetica" pitchFamily="34" charset="0"/>
            </a:endParaRPr>
          </a:p>
          <a:p>
            <a:r>
              <a:rPr lang="en-US" sz="2000" b="1" dirty="0" smtClean="0">
                <a:latin typeface="Helvetica" pitchFamily="34" charset="0"/>
                <a:cs typeface="Helvetica" pitchFamily="34" charset="0"/>
              </a:rPr>
              <a:t>2(E</a:t>
            </a:r>
            <a:r>
              <a:rPr lang="en-US" sz="2000" b="1" dirty="0">
                <a:latin typeface="Helvetica" pitchFamily="34" charset="0"/>
                <a:cs typeface="Helvetica" pitchFamily="34" charset="0"/>
              </a:rPr>
              <a:t>)</a:t>
            </a:r>
            <a:r>
              <a:rPr lang="en-US" sz="2000" b="1" dirty="0"/>
              <a:t> </a:t>
            </a:r>
            <a:r>
              <a:rPr lang="en-US" sz="2000" dirty="0">
                <a:latin typeface="Helvetica Light"/>
              </a:rPr>
              <a:t>Communicate valid conclusions</a:t>
            </a:r>
            <a:r>
              <a:rPr lang="en-US" sz="1800" dirty="0" smtClean="0">
                <a:latin typeface="Helvetica Light"/>
              </a:rPr>
              <a:t>.</a:t>
            </a:r>
            <a:endParaRPr lang="en-US" sz="1800" dirty="0">
              <a:latin typeface="Helvetica Light"/>
              <a:cs typeface="Helvetica" pitchFamily="34" charset="0"/>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80" y="760892"/>
            <a:ext cx="1011936" cy="92049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6677257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5"/>
            <a:ext cx="8229600" cy="5523325"/>
          </a:xfrm>
        </p:spPr>
        <p:txBody>
          <a:bodyPr lIns="0" tIns="0">
            <a:normAutofit/>
          </a:bodyPr>
          <a:lstStyle/>
          <a:p>
            <a:pPr marL="0" indent="0">
              <a:spcAft>
                <a:spcPts val="300"/>
              </a:spcAft>
              <a:buNone/>
            </a:pPr>
            <a:r>
              <a:rPr lang="en-US" sz="2200" b="1" dirty="0">
                <a:latin typeface="Helvetica"/>
                <a:cs typeface="Helvetica"/>
              </a:rPr>
              <a:t>Unequal Sharing </a:t>
            </a:r>
          </a:p>
          <a:p>
            <a:pPr marL="0" indent="0">
              <a:spcAft>
                <a:spcPts val="600"/>
              </a:spcAft>
              <a:buNone/>
            </a:pPr>
            <a:r>
              <a:rPr lang="en-US" sz="2000" dirty="0">
                <a:latin typeface="Helvetica Light"/>
                <a:cs typeface="Helvetica Light"/>
              </a:rPr>
              <a:t>Electrons are not always shared equally between atoms in a covalent bond. </a:t>
            </a:r>
          </a:p>
          <a:p>
            <a:pPr>
              <a:spcAft>
                <a:spcPts val="1200"/>
              </a:spcAft>
            </a:pPr>
            <a:r>
              <a:rPr lang="en-US" sz="2000" dirty="0">
                <a:latin typeface="Helvetica Light"/>
                <a:cs typeface="Helvetica Light"/>
              </a:rPr>
              <a:t>These elements are close together in the upper right-hand corner of the periodic table. </a:t>
            </a:r>
            <a:endParaRPr lang="en-US" sz="2000" dirty="0" smtClean="0">
              <a:latin typeface="Helvetica Light"/>
              <a:cs typeface="Helvetica Light"/>
            </a:endParaRPr>
          </a:p>
          <a:p>
            <a:pPr>
              <a:spcAft>
                <a:spcPts val="1200"/>
              </a:spcAft>
            </a:pPr>
            <a:r>
              <a:rPr lang="en-US" sz="2000" dirty="0" smtClean="0">
                <a:latin typeface="Helvetica Light"/>
                <a:cs typeface="Helvetica Light"/>
              </a:rPr>
              <a:t>The </a:t>
            </a:r>
            <a:r>
              <a:rPr lang="en-US" sz="2000" dirty="0">
                <a:latin typeface="Helvetica Light"/>
                <a:cs typeface="Helvetica Light"/>
              </a:rPr>
              <a:t>strength of the attraction of each atom to its electrons is related to </a:t>
            </a:r>
            <a:endParaRPr lang="en-US" sz="2000" dirty="0" smtClean="0">
              <a:latin typeface="Helvetica Light"/>
              <a:cs typeface="Helvetica Light"/>
            </a:endParaRPr>
          </a:p>
          <a:p>
            <a:pPr lvl="1">
              <a:spcAft>
                <a:spcPts val="1200"/>
              </a:spcAft>
              <a:buFont typeface="Arial" panose="020B0604020202020204" pitchFamily="34" charset="0"/>
              <a:buChar char="•"/>
            </a:pPr>
            <a:r>
              <a:rPr lang="en-US" sz="1800" dirty="0" smtClean="0">
                <a:latin typeface="Helvetica Light"/>
                <a:cs typeface="Helvetica Light"/>
              </a:rPr>
              <a:t>the </a:t>
            </a:r>
            <a:r>
              <a:rPr lang="en-US" sz="1800" dirty="0">
                <a:latin typeface="Helvetica Light"/>
                <a:cs typeface="Helvetica Light"/>
              </a:rPr>
              <a:t>size of the </a:t>
            </a:r>
            <a:r>
              <a:rPr lang="en-US" sz="1800" dirty="0" smtClean="0">
                <a:latin typeface="Helvetica Light"/>
                <a:cs typeface="Helvetica Light"/>
              </a:rPr>
              <a:t>atom</a:t>
            </a:r>
          </a:p>
          <a:p>
            <a:pPr lvl="1">
              <a:spcAft>
                <a:spcPts val="1200"/>
              </a:spcAft>
              <a:buFont typeface="Arial" panose="020B0604020202020204" pitchFamily="34" charset="0"/>
              <a:buChar char="•"/>
            </a:pPr>
            <a:r>
              <a:rPr lang="en-US" sz="1800" dirty="0" smtClean="0">
                <a:latin typeface="Helvetica Light"/>
                <a:cs typeface="Helvetica Light"/>
              </a:rPr>
              <a:t>the </a:t>
            </a:r>
            <a:r>
              <a:rPr lang="en-US" sz="1800" dirty="0">
                <a:latin typeface="Helvetica Light"/>
                <a:cs typeface="Helvetica Light"/>
              </a:rPr>
              <a:t>charge of the </a:t>
            </a:r>
            <a:r>
              <a:rPr lang="en-US" sz="1800" dirty="0" smtClean="0">
                <a:latin typeface="Helvetica Light"/>
                <a:cs typeface="Helvetica Light"/>
              </a:rPr>
              <a:t>nucleus</a:t>
            </a:r>
          </a:p>
          <a:p>
            <a:pPr lvl="1">
              <a:spcAft>
                <a:spcPts val="1200"/>
              </a:spcAft>
              <a:buFont typeface="Arial" panose="020B0604020202020204" pitchFamily="34" charset="0"/>
              <a:buChar char="•"/>
            </a:pPr>
            <a:r>
              <a:rPr lang="en-US" sz="1800" dirty="0" smtClean="0">
                <a:latin typeface="Helvetica Light"/>
                <a:cs typeface="Helvetica Light"/>
              </a:rPr>
              <a:t>the </a:t>
            </a:r>
            <a:r>
              <a:rPr lang="en-US" sz="1800" dirty="0">
                <a:latin typeface="Helvetica Light"/>
                <a:cs typeface="Helvetica Light"/>
              </a:rPr>
              <a:t>total number of electrons the atom </a:t>
            </a:r>
            <a:r>
              <a:rPr lang="en-US" sz="1800" dirty="0" smtClean="0">
                <a:latin typeface="Helvetica Light"/>
                <a:cs typeface="Helvetica Light"/>
              </a:rPr>
              <a:t>contains</a:t>
            </a:r>
          </a:p>
          <a:p>
            <a:pPr marL="0" indent="0">
              <a:spcAft>
                <a:spcPts val="1200"/>
              </a:spcAft>
              <a:buNone/>
            </a:pPr>
            <a:endParaRPr lang="en-US" sz="2000" dirty="0">
              <a:latin typeface="Helvetica Light"/>
              <a:cs typeface="Helvetica Light"/>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2638851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7"/>
            <a:ext cx="7589520" cy="1277714"/>
          </a:xfrm>
        </p:spPr>
        <p:txBody>
          <a:bodyPr lIns="0" tIns="0">
            <a:normAutofit/>
          </a:bodyPr>
          <a:lstStyle/>
          <a:p>
            <a:pPr marL="0" indent="0">
              <a:spcAft>
                <a:spcPts val="300"/>
              </a:spcAft>
              <a:buNone/>
            </a:pPr>
            <a:r>
              <a:rPr lang="en-US" sz="2200" b="1" dirty="0" smtClean="0">
                <a:latin typeface="Helvetica"/>
                <a:cs typeface="Helvetica"/>
              </a:rPr>
              <a:t>Partial charges</a:t>
            </a:r>
            <a:endParaRPr lang="en-US" sz="2200" b="1" dirty="0">
              <a:latin typeface="Helvetica"/>
              <a:cs typeface="Helvetica"/>
            </a:endParaRPr>
          </a:p>
          <a:p>
            <a:pPr marL="0" indent="0">
              <a:spcAft>
                <a:spcPts val="600"/>
              </a:spcAft>
              <a:buNone/>
            </a:pPr>
            <a:r>
              <a:rPr lang="en-US" sz="2000" dirty="0">
                <a:latin typeface="Helvetica Light"/>
                <a:cs typeface="Helvetica Light"/>
              </a:rPr>
              <a:t>One example of this unequal sharing is found in a molecule of hydrogen chloride, </a:t>
            </a:r>
            <a:r>
              <a:rPr lang="en-US" sz="2000" dirty="0" err="1">
                <a:latin typeface="Helvetica Light"/>
                <a:cs typeface="Helvetica Light"/>
              </a:rPr>
              <a:t>HCl</a:t>
            </a:r>
            <a:r>
              <a:rPr lang="en-US" sz="2000" dirty="0">
                <a:latin typeface="Helvetica Light"/>
                <a:cs typeface="Helvetica Light"/>
              </a:rPr>
              <a:t>. </a:t>
            </a:r>
            <a:r>
              <a:rPr lang="en-US" sz="2000" dirty="0" smtClean="0">
                <a:latin typeface="Helvetica Light"/>
                <a:cs typeface="Helvetica Light"/>
              </a:rPr>
              <a:t> </a:t>
            </a:r>
          </a:p>
          <a:p>
            <a:pPr marL="0" indent="0">
              <a:spcAft>
                <a:spcPts val="600"/>
              </a:spcAft>
              <a:buNone/>
            </a:pPr>
            <a:endParaRPr lang="en-US" sz="2000" dirty="0">
              <a:latin typeface="Helvetica Light"/>
              <a:cs typeface="Helvetica Light"/>
            </a:endParaRPr>
          </a:p>
          <a:p>
            <a:pPr>
              <a:spcAft>
                <a:spcPts val="1200"/>
              </a:spcAft>
            </a:pPr>
            <a:endParaRPr lang="en-US" sz="2000" dirty="0">
              <a:latin typeface="Helvetica Light"/>
              <a:cs typeface="Helvetica Light"/>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2" name="TextBox 1"/>
          <p:cNvSpPr txBox="1"/>
          <p:nvPr/>
        </p:nvSpPr>
        <p:spPr>
          <a:xfrm>
            <a:off x="370112" y="2019859"/>
            <a:ext cx="7676608"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Helvetica Light"/>
              </a:rPr>
              <a:t>Chlorine atoms have a stronger attraction for electrons than hydrogen atoms do. </a:t>
            </a:r>
          </a:p>
        </p:txBody>
      </p:sp>
      <p:pic>
        <p:nvPicPr>
          <p:cNvPr id="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171" y="2816315"/>
            <a:ext cx="5914606" cy="333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92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6"/>
            <a:ext cx="7554686" cy="1389128"/>
          </a:xfrm>
        </p:spPr>
        <p:txBody>
          <a:bodyPr lIns="0" tIns="0">
            <a:normAutofit lnSpcReduction="10000"/>
          </a:bodyPr>
          <a:lstStyle/>
          <a:p>
            <a:pPr marL="0" indent="0">
              <a:spcAft>
                <a:spcPts val="300"/>
              </a:spcAft>
              <a:buNone/>
            </a:pPr>
            <a:r>
              <a:rPr lang="en-US" sz="2200" b="1" dirty="0">
                <a:latin typeface="Helvetica"/>
                <a:cs typeface="Helvetica"/>
              </a:rPr>
              <a:t>Partial </a:t>
            </a:r>
            <a:r>
              <a:rPr lang="en-US" sz="2200" b="1" dirty="0" smtClean="0">
                <a:latin typeface="Helvetica"/>
                <a:cs typeface="Helvetica"/>
              </a:rPr>
              <a:t>charges</a:t>
            </a:r>
          </a:p>
          <a:p>
            <a:pPr>
              <a:spcAft>
                <a:spcPts val="300"/>
              </a:spcAft>
            </a:pPr>
            <a:r>
              <a:rPr lang="en-US" sz="2000" dirty="0">
                <a:latin typeface="Helvetica Light"/>
              </a:rPr>
              <a:t>As a result, the electrons shared in hydrogen chloride will spend more time near the chlorine atom than near the hydrogen atom. </a:t>
            </a:r>
          </a:p>
          <a:p>
            <a:pPr marL="0" indent="0">
              <a:spcAft>
                <a:spcPts val="300"/>
              </a:spcAft>
              <a:buNone/>
            </a:pPr>
            <a:endParaRPr lang="en-US" sz="2200" b="1" dirty="0">
              <a:latin typeface="Helvetica"/>
              <a:cs typeface="Helvetica"/>
            </a:endParaRPr>
          </a:p>
          <a:p>
            <a:pPr marL="0" indent="0">
              <a:spcAft>
                <a:spcPts val="600"/>
              </a:spcAft>
              <a:buNone/>
            </a:pPr>
            <a:endParaRPr lang="en-US" sz="2000" dirty="0">
              <a:latin typeface="Helvetica Light"/>
              <a:cs typeface="Helvetica Light"/>
            </a:endParaRPr>
          </a:p>
          <a:p>
            <a:pPr>
              <a:spcAft>
                <a:spcPts val="1200"/>
              </a:spcAft>
            </a:pPr>
            <a:endParaRPr lang="en-US" sz="2000" dirty="0">
              <a:latin typeface="Helvetica Light"/>
              <a:cs typeface="Helvetica Light"/>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028" y="2588305"/>
            <a:ext cx="6291941" cy="354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532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6"/>
            <a:ext cx="4150938" cy="5231455"/>
          </a:xfrm>
        </p:spPr>
        <p:txBody>
          <a:bodyPr lIns="0" tIns="0">
            <a:normAutofit/>
          </a:bodyPr>
          <a:lstStyle/>
          <a:p>
            <a:pPr marL="0" indent="0">
              <a:spcAft>
                <a:spcPts val="300"/>
              </a:spcAft>
              <a:buNone/>
            </a:pPr>
            <a:r>
              <a:rPr lang="en-US" sz="2200" b="1" dirty="0">
                <a:latin typeface="Helvetica"/>
                <a:cs typeface="Helvetica"/>
              </a:rPr>
              <a:t>Polar </a:t>
            </a:r>
            <a:r>
              <a:rPr lang="en-US" sz="2200" b="1" dirty="0" smtClean="0">
                <a:latin typeface="Helvetica"/>
                <a:cs typeface="Helvetica"/>
              </a:rPr>
              <a:t>and nonpolar molecules</a:t>
            </a:r>
            <a:endParaRPr lang="en-US" sz="2200" b="1" dirty="0">
              <a:latin typeface="Helvetica"/>
              <a:cs typeface="Helvetica"/>
            </a:endParaRPr>
          </a:p>
          <a:p>
            <a:pPr marL="0" indent="0">
              <a:spcAft>
                <a:spcPts val="600"/>
              </a:spcAft>
              <a:buNone/>
            </a:pPr>
            <a:r>
              <a:rPr lang="en-US" sz="2000" dirty="0">
                <a:latin typeface="Helvetica Light"/>
                <a:cs typeface="Helvetica Light"/>
              </a:rPr>
              <a:t>The charge is balanced but not equally distributed. </a:t>
            </a:r>
            <a:r>
              <a:rPr lang="en-US" sz="2000" dirty="0" smtClean="0">
                <a:latin typeface="Helvetica Light"/>
                <a:cs typeface="Helvetica Light"/>
              </a:rPr>
              <a:t>This </a:t>
            </a:r>
            <a:r>
              <a:rPr lang="en-US" sz="2000" dirty="0">
                <a:latin typeface="Helvetica Light"/>
                <a:cs typeface="Helvetica Light"/>
              </a:rPr>
              <a:t>type of molecule is called </a:t>
            </a:r>
            <a:r>
              <a:rPr lang="en-US" sz="2000" b="1" dirty="0">
                <a:latin typeface="Helvetica Light"/>
                <a:cs typeface="Helvetica Light"/>
              </a:rPr>
              <a:t>polar bond</a:t>
            </a:r>
            <a:r>
              <a:rPr lang="en-US" sz="2000" dirty="0">
                <a:latin typeface="Helvetica Light"/>
                <a:cs typeface="Helvetica Light"/>
              </a:rPr>
              <a:t>. </a:t>
            </a:r>
            <a:endParaRPr lang="en-US" sz="2000" dirty="0" smtClean="0">
              <a:latin typeface="Helvetica Light"/>
              <a:cs typeface="Helvetica Light"/>
            </a:endParaRPr>
          </a:p>
          <a:p>
            <a:pPr>
              <a:spcAft>
                <a:spcPts val="600"/>
              </a:spcAft>
            </a:pPr>
            <a:r>
              <a:rPr lang="en-US" sz="2000" dirty="0">
                <a:latin typeface="Helvetica Light"/>
                <a:cs typeface="Helvetica Light"/>
              </a:rPr>
              <a:t>A </a:t>
            </a:r>
            <a:r>
              <a:rPr lang="en-US" sz="2000" b="1" dirty="0">
                <a:latin typeface="Helvetica Light"/>
                <a:cs typeface="Helvetica Light"/>
              </a:rPr>
              <a:t>polar molecule </a:t>
            </a:r>
            <a:r>
              <a:rPr lang="en-US" sz="2000" dirty="0">
                <a:latin typeface="Helvetica Light"/>
                <a:cs typeface="Helvetica Light"/>
              </a:rPr>
              <a:t>is one that has a slightly positive end and a slightly negative end although the overall molecule is neutral.  Water is an example of a polar molecule. </a:t>
            </a:r>
            <a:endParaRPr lang="en-US" sz="2000" dirty="0" smtClean="0">
              <a:latin typeface="Helvetica Light"/>
              <a:cs typeface="Helvetica Light"/>
            </a:endParaRPr>
          </a:p>
          <a:p>
            <a:pPr>
              <a:spcAft>
                <a:spcPts val="600"/>
              </a:spcAft>
            </a:pPr>
            <a:r>
              <a:rPr lang="en-US" sz="2000" dirty="0">
                <a:latin typeface="Helvetica Light"/>
              </a:rPr>
              <a:t>A </a:t>
            </a:r>
            <a:r>
              <a:rPr lang="en-US" sz="2000" b="1" dirty="0">
                <a:latin typeface="Helvetica Light"/>
              </a:rPr>
              <a:t>nonpolar molecule </a:t>
            </a:r>
            <a:r>
              <a:rPr lang="en-US" sz="2000" dirty="0">
                <a:latin typeface="Helvetica Light"/>
              </a:rPr>
              <a:t>is one in which electrons are shared equally in bonds. Such a molecule does not have oppositely charged ends. </a:t>
            </a:r>
          </a:p>
          <a:p>
            <a:pPr>
              <a:spcAft>
                <a:spcPts val="600"/>
              </a:spcAft>
            </a:pPr>
            <a:endParaRPr lang="en-US" sz="2000" dirty="0">
              <a:latin typeface="Helvetica Light"/>
              <a:cs typeface="Helvetica Light"/>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401" y="1255180"/>
            <a:ext cx="3073146" cy="404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9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1"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2" name="Content Placeholder 2"/>
          <p:cNvSpPr>
            <a:spLocks noGrp="1"/>
          </p:cNvSpPr>
          <p:nvPr>
            <p:ph idx="1"/>
          </p:nvPr>
        </p:nvSpPr>
        <p:spPr>
          <a:xfrm>
            <a:off x="457200" y="1125327"/>
            <a:ext cx="8229600" cy="3078683"/>
          </a:xfrm>
        </p:spPr>
        <p:txBody>
          <a:bodyPr lIns="0" tIns="0" rIns="0" bIns="0">
            <a:normAutofit/>
          </a:bodyPr>
          <a:lstStyle/>
          <a:p>
            <a:pPr marL="0" indent="0">
              <a:spcAft>
                <a:spcPts val="1000"/>
              </a:spcAft>
              <a:buNone/>
            </a:pPr>
            <a:r>
              <a:rPr lang="en-US" sz="2800" b="1" dirty="0" smtClean="0">
                <a:solidFill>
                  <a:srgbClr val="FFAC09"/>
                </a:solidFill>
                <a:latin typeface="Helvetica"/>
                <a:cs typeface="Helvetica"/>
              </a:rPr>
              <a:t>Review</a:t>
            </a:r>
          </a:p>
          <a:p>
            <a:pPr marL="0" indent="0">
              <a:spcAft>
                <a:spcPts val="300"/>
              </a:spcAft>
              <a:buNone/>
            </a:pPr>
            <a:r>
              <a:rPr lang="en-US" sz="2400" b="1" dirty="0" smtClean="0">
                <a:solidFill>
                  <a:srgbClr val="000000"/>
                </a:solidFill>
                <a:latin typeface="Helvetica"/>
                <a:cs typeface="Helvetica"/>
              </a:rPr>
              <a:t>Essential Questions</a:t>
            </a:r>
          </a:p>
          <a:p>
            <a:r>
              <a:rPr lang="en-US" sz="2000" dirty="0">
                <a:latin typeface="Helvetica Light"/>
              </a:rPr>
              <a:t>What are ionic bonds and covalent bonds?</a:t>
            </a:r>
          </a:p>
          <a:p>
            <a:r>
              <a:rPr lang="en-US" sz="2000" dirty="0">
                <a:latin typeface="Helvetica Light"/>
              </a:rPr>
              <a:t>Which particles are produced by different types of bonding?</a:t>
            </a:r>
          </a:p>
          <a:p>
            <a:r>
              <a:rPr lang="en-US" sz="2000" dirty="0">
                <a:latin typeface="Helvetica Light"/>
              </a:rPr>
              <a:t>How do nonpolar and polar covalent bonds compare?</a:t>
            </a:r>
          </a:p>
          <a:p>
            <a:pPr marL="0" indent="0">
              <a:spcBef>
                <a:spcPts val="1200"/>
              </a:spcBef>
              <a:spcAft>
                <a:spcPts val="300"/>
              </a:spcAft>
              <a:buNone/>
            </a:pPr>
            <a:r>
              <a:rPr lang="en-US" sz="2400" b="1" dirty="0" smtClean="0">
                <a:solidFill>
                  <a:srgbClr val="000000"/>
                </a:solidFill>
                <a:latin typeface="Helvetica"/>
                <a:cs typeface="Helvetica"/>
              </a:rPr>
              <a:t>Vocabulary</a:t>
            </a:r>
            <a:endParaRPr lang="en-US" sz="2600" dirty="0" smtClean="0">
              <a:latin typeface="Helvetica Light"/>
              <a:cs typeface="Helvetica Light"/>
            </a:endParaRPr>
          </a:p>
          <a:p>
            <a:pPr marL="0" indent="0">
              <a:buNone/>
            </a:pPr>
            <a:endParaRPr lang="en-US" sz="2400" dirty="0">
              <a:latin typeface="Helvetica Light"/>
              <a:cs typeface="Helvetica Light"/>
            </a:endParaRPr>
          </a:p>
        </p:txBody>
      </p:sp>
      <p:sp>
        <p:nvSpPr>
          <p:cNvPr id="17" name="TextBox 16"/>
          <p:cNvSpPr txBox="1"/>
          <p:nvPr/>
        </p:nvSpPr>
        <p:spPr>
          <a:xfrm>
            <a:off x="457201" y="3907182"/>
            <a:ext cx="2520176" cy="923330"/>
          </a:xfrm>
          <a:prstGeom prst="rect">
            <a:avLst/>
          </a:prstGeom>
          <a:noFill/>
        </p:spPr>
        <p:txBody>
          <a:bodyPr wrap="square" lIns="0" tIns="0" rIns="0" bIns="0" rtlCol="0" anchor="t" anchorCtr="0">
            <a:spAutoFit/>
          </a:bodyPr>
          <a:lstStyle/>
          <a:p>
            <a:pPr marL="285750" indent="-285750">
              <a:buFont typeface="Arial" pitchFamily="34" charset="0"/>
              <a:buChar char="•"/>
            </a:pPr>
            <a:r>
              <a:rPr lang="en-US" sz="2000" dirty="0">
                <a:latin typeface="Helvetica Light"/>
              </a:rPr>
              <a:t>ion</a:t>
            </a:r>
          </a:p>
          <a:p>
            <a:pPr marL="285750" indent="-285750">
              <a:buFont typeface="Arial" pitchFamily="34" charset="0"/>
              <a:buChar char="•"/>
            </a:pPr>
            <a:r>
              <a:rPr lang="en-US" sz="2000" dirty="0">
                <a:latin typeface="Helvetica Light"/>
              </a:rPr>
              <a:t>ionic bond</a:t>
            </a:r>
          </a:p>
          <a:p>
            <a:pPr marL="285750" indent="-285750">
              <a:buFont typeface="Arial" pitchFamily="34" charset="0"/>
              <a:buChar char="•"/>
            </a:pPr>
            <a:r>
              <a:rPr lang="en-US" sz="2000" dirty="0">
                <a:latin typeface="Helvetica Light"/>
              </a:rPr>
              <a:t>covalent </a:t>
            </a:r>
            <a:r>
              <a:rPr lang="en-US" sz="2000" dirty="0" smtClean="0">
                <a:latin typeface="Helvetica Light"/>
              </a:rPr>
              <a:t>bond</a:t>
            </a:r>
            <a:endParaRPr lang="en-US" sz="2000" dirty="0">
              <a:latin typeface="Helvetica Light"/>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
        <p:nvSpPr>
          <p:cNvPr id="7" name="TextBox 6"/>
          <p:cNvSpPr txBox="1"/>
          <p:nvPr/>
        </p:nvSpPr>
        <p:spPr>
          <a:xfrm>
            <a:off x="5928628" y="3903468"/>
            <a:ext cx="2434787" cy="615553"/>
          </a:xfrm>
          <a:prstGeom prst="rect">
            <a:avLst/>
          </a:prstGeom>
          <a:noFill/>
        </p:spPr>
        <p:txBody>
          <a:bodyPr wrap="square" lIns="0" tIns="0" rIns="0" bIns="0" rtlCol="0" anchor="t" anchorCtr="0">
            <a:spAutoFit/>
          </a:bodyPr>
          <a:lstStyle/>
          <a:p>
            <a:pPr marL="342900" indent="-342900">
              <a:buFont typeface="Arial" pitchFamily="34" charset="0"/>
              <a:buChar char="•"/>
            </a:pPr>
            <a:r>
              <a:rPr lang="en-US" sz="2000" dirty="0" smtClean="0">
                <a:latin typeface="Helvetica Light"/>
              </a:rPr>
              <a:t>polar </a:t>
            </a:r>
            <a:r>
              <a:rPr lang="en-US" sz="2000" dirty="0">
                <a:latin typeface="Helvetica Light"/>
              </a:rPr>
              <a:t>molecule</a:t>
            </a:r>
          </a:p>
          <a:p>
            <a:pPr marL="342900" indent="-342900">
              <a:buFont typeface="Arial" pitchFamily="34" charset="0"/>
              <a:buChar char="•"/>
            </a:pPr>
            <a:r>
              <a:rPr lang="en-US" sz="2000" dirty="0">
                <a:latin typeface="Helvetica Light"/>
              </a:rPr>
              <a:t>nonpolar molecule</a:t>
            </a:r>
          </a:p>
        </p:txBody>
      </p:sp>
      <p:sp>
        <p:nvSpPr>
          <p:cNvPr id="8" name="TextBox 7"/>
          <p:cNvSpPr txBox="1"/>
          <p:nvPr/>
        </p:nvSpPr>
        <p:spPr>
          <a:xfrm>
            <a:off x="3215397" y="3899753"/>
            <a:ext cx="2594388" cy="923330"/>
          </a:xfrm>
          <a:prstGeom prst="rect">
            <a:avLst/>
          </a:prstGeom>
          <a:noFill/>
        </p:spPr>
        <p:txBody>
          <a:bodyPr wrap="square" lIns="0" tIns="0" rIns="0" bIns="0" rtlCol="0" anchor="t" anchorCtr="0">
            <a:spAutoFit/>
          </a:bodyPr>
          <a:lstStyle/>
          <a:p>
            <a:pPr marL="285750" indent="-285750">
              <a:buFont typeface="Arial" pitchFamily="34" charset="0"/>
              <a:buChar char="•"/>
            </a:pPr>
            <a:r>
              <a:rPr lang="en-US" sz="2000" dirty="0" smtClean="0">
                <a:latin typeface="Helvetica Light"/>
              </a:rPr>
              <a:t>molecule</a:t>
            </a:r>
            <a:endParaRPr lang="en-US" sz="2000" dirty="0">
              <a:latin typeface="Helvetica Light"/>
            </a:endParaRPr>
          </a:p>
          <a:p>
            <a:pPr marL="285750" indent="-285750">
              <a:buFont typeface="Arial" pitchFamily="34" charset="0"/>
              <a:buChar char="•"/>
            </a:pPr>
            <a:r>
              <a:rPr lang="en-US" sz="2000" dirty="0">
                <a:latin typeface="Helvetica Light"/>
              </a:rPr>
              <a:t>nonpolar bond</a:t>
            </a:r>
          </a:p>
          <a:p>
            <a:pPr marL="285750" indent="-285750">
              <a:buFont typeface="Arial" pitchFamily="34" charset="0"/>
              <a:buChar char="•"/>
            </a:pPr>
            <a:r>
              <a:rPr lang="en-US" sz="2000" dirty="0">
                <a:latin typeface="Helvetica Light"/>
              </a:rPr>
              <a:t>polar </a:t>
            </a:r>
            <a:r>
              <a:rPr lang="en-US" sz="2000" dirty="0" smtClean="0">
                <a:latin typeface="Helvetica Light"/>
              </a:rPr>
              <a:t>bond</a:t>
            </a:r>
            <a:endParaRPr lang="en-US" sz="2000" dirty="0">
              <a:latin typeface="Helvetica Light"/>
            </a:endParaRPr>
          </a:p>
        </p:txBody>
      </p:sp>
    </p:spTree>
    <p:extLst>
      <p:ext uri="{BB962C8B-B14F-4D97-AF65-F5344CB8AC3E}">
        <p14:creationId xmlns:p14="http://schemas.microsoft.com/office/powerpoint/2010/main" val="25953046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25328"/>
            <a:ext cx="8229600" cy="4685576"/>
          </a:xfrm>
        </p:spPr>
        <p:txBody>
          <a:bodyPr lIns="0" tIns="0" rIns="0" bIns="0"/>
          <a:lstStyle/>
          <a:p>
            <a:pPr marL="0" indent="0">
              <a:spcAft>
                <a:spcPts val="1000"/>
              </a:spcAft>
              <a:buNone/>
            </a:pPr>
            <a:r>
              <a:rPr lang="en-US" sz="2800" b="1" dirty="0" smtClean="0">
                <a:solidFill>
                  <a:srgbClr val="FFAC09"/>
                </a:solidFill>
                <a:latin typeface="Helvetica"/>
                <a:cs typeface="Helvetica"/>
              </a:rPr>
              <a:t>Essential Questions</a:t>
            </a:r>
          </a:p>
          <a:p>
            <a:r>
              <a:rPr lang="en-US" sz="2000" dirty="0">
                <a:latin typeface="Helvetica Light"/>
              </a:rPr>
              <a:t>What are ionic bonds and covalent bonds?</a:t>
            </a:r>
          </a:p>
          <a:p>
            <a:r>
              <a:rPr lang="en-US" sz="2000" dirty="0">
                <a:latin typeface="Helvetica Light"/>
              </a:rPr>
              <a:t>Which particles are produced by different types of bonding?</a:t>
            </a:r>
          </a:p>
          <a:p>
            <a:r>
              <a:rPr lang="en-US" sz="2000" dirty="0">
                <a:latin typeface="Helvetica Light"/>
              </a:rPr>
              <a:t>How do nonpolar and polar covalent bonds compare?</a:t>
            </a: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6"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0635945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75434"/>
            <a:ext cx="4108963" cy="4771996"/>
          </a:xfrm>
        </p:spPr>
        <p:txBody>
          <a:bodyPr lIns="0" tIns="0" numCol="1"/>
          <a:lstStyle/>
          <a:p>
            <a:pPr marL="0" indent="0">
              <a:spcAft>
                <a:spcPts val="300"/>
              </a:spcAft>
              <a:buNone/>
            </a:pPr>
            <a:r>
              <a:rPr lang="en-US" sz="2200" b="1" dirty="0" smtClean="0">
                <a:latin typeface="Helvetica"/>
                <a:cs typeface="Helvetica"/>
              </a:rPr>
              <a:t>Review</a:t>
            </a:r>
          </a:p>
          <a:p>
            <a:r>
              <a:rPr lang="en-US" sz="2000" dirty="0">
                <a:latin typeface="Helvetica Light"/>
              </a:rPr>
              <a:t>atom</a:t>
            </a:r>
          </a:p>
        </p:txBody>
      </p:sp>
      <p:sp>
        <p:nvSpPr>
          <p:cNvPr id="11" name="Content Placeholder 2"/>
          <p:cNvSpPr txBox="1">
            <a:spLocks/>
          </p:cNvSpPr>
          <p:nvPr/>
        </p:nvSpPr>
        <p:spPr>
          <a:xfrm>
            <a:off x="4566163" y="1683901"/>
            <a:ext cx="4132619" cy="4771996"/>
          </a:xfrm>
          <a:prstGeom prst="rect">
            <a:avLst/>
          </a:prstGeom>
        </p:spPr>
        <p:txBody>
          <a:bodyPr vert="horz" lIns="0" tIns="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300"/>
              </a:spcAft>
              <a:buFont typeface="Arial"/>
              <a:buNone/>
            </a:pPr>
            <a:r>
              <a:rPr lang="en-US" sz="2200" b="1" dirty="0" smtClean="0">
                <a:latin typeface="Helvetica"/>
                <a:cs typeface="Helvetica"/>
              </a:rPr>
              <a:t>New</a:t>
            </a:r>
          </a:p>
          <a:p>
            <a:r>
              <a:rPr lang="en-US" sz="2000" dirty="0">
                <a:latin typeface="Helvetica Light"/>
              </a:rPr>
              <a:t>ion</a:t>
            </a:r>
          </a:p>
          <a:p>
            <a:r>
              <a:rPr lang="en-US" sz="2000" dirty="0">
                <a:latin typeface="Helvetica Light"/>
              </a:rPr>
              <a:t>ionic bond</a:t>
            </a:r>
          </a:p>
          <a:p>
            <a:r>
              <a:rPr lang="en-US" sz="2000" dirty="0">
                <a:latin typeface="Helvetica Light"/>
              </a:rPr>
              <a:t>covalent </a:t>
            </a:r>
            <a:r>
              <a:rPr lang="en-US" sz="2000" dirty="0" smtClean="0">
                <a:latin typeface="Helvetica Light"/>
              </a:rPr>
              <a:t>bond</a:t>
            </a:r>
          </a:p>
          <a:p>
            <a:r>
              <a:rPr lang="en-US" sz="2000" dirty="0">
                <a:latin typeface="Helvetica Light"/>
              </a:rPr>
              <a:t>molecule</a:t>
            </a:r>
          </a:p>
          <a:p>
            <a:r>
              <a:rPr lang="en-US" sz="2000" dirty="0">
                <a:latin typeface="Helvetica Light"/>
              </a:rPr>
              <a:t>nonpolar bond</a:t>
            </a:r>
          </a:p>
          <a:p>
            <a:r>
              <a:rPr lang="en-US" sz="2000" dirty="0">
                <a:latin typeface="Helvetica Light"/>
              </a:rPr>
              <a:t>polar bond</a:t>
            </a:r>
          </a:p>
          <a:p>
            <a:r>
              <a:rPr lang="en-US" sz="2000" dirty="0">
                <a:latin typeface="Helvetica Light"/>
              </a:rPr>
              <a:t>polar molecule</a:t>
            </a:r>
          </a:p>
          <a:p>
            <a:r>
              <a:rPr lang="en-US" sz="2000" dirty="0">
                <a:latin typeface="Helvetica Light"/>
              </a:rPr>
              <a:t>nonpolar </a:t>
            </a:r>
            <a:r>
              <a:rPr lang="en-US" sz="2000" dirty="0" smtClean="0">
                <a:latin typeface="Helvetica Light"/>
              </a:rPr>
              <a:t>molecule</a:t>
            </a:r>
            <a:endParaRPr lang="en-US" sz="2000" dirty="0">
              <a:latin typeface="Helvetica Light"/>
            </a:endParaRPr>
          </a:p>
        </p:txBody>
      </p:sp>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7"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sp>
        <p:nvSpPr>
          <p:cNvPr id="10" name="Content Placeholder 2"/>
          <p:cNvSpPr txBox="1">
            <a:spLocks/>
          </p:cNvSpPr>
          <p:nvPr/>
        </p:nvSpPr>
        <p:spPr>
          <a:xfrm>
            <a:off x="457200" y="1125329"/>
            <a:ext cx="8229600" cy="516238"/>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US" sz="2800" b="1" dirty="0" smtClean="0">
                <a:solidFill>
                  <a:srgbClr val="FFAC09"/>
                </a:solidFill>
                <a:latin typeface="Helvetica"/>
                <a:cs typeface="Helvetica"/>
              </a:rPr>
              <a:t>Vocabulary</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9841229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5"/>
            <a:ext cx="8229600" cy="5523325"/>
          </a:xfrm>
        </p:spPr>
        <p:txBody>
          <a:bodyPr lIns="0" tIns="0">
            <a:normAutofit/>
          </a:bodyPr>
          <a:lstStyle/>
          <a:p>
            <a:pPr marL="0" indent="0">
              <a:spcAft>
                <a:spcPts val="300"/>
              </a:spcAft>
              <a:buNone/>
            </a:pPr>
            <a:r>
              <a:rPr lang="en-US" sz="2400" b="1" dirty="0" smtClean="0">
                <a:latin typeface="Helvetica"/>
                <a:cs typeface="Helvetica"/>
              </a:rPr>
              <a:t>Ions</a:t>
            </a:r>
            <a:endParaRPr lang="en-US" sz="2400" b="1" dirty="0">
              <a:latin typeface="Helvetica"/>
              <a:cs typeface="Helvetica"/>
            </a:endParaRPr>
          </a:p>
          <a:p>
            <a:pPr marL="0" indent="0">
              <a:spcAft>
                <a:spcPts val="600"/>
              </a:spcAft>
              <a:buNone/>
            </a:pPr>
            <a:r>
              <a:rPr lang="en-US" sz="2000" dirty="0">
                <a:latin typeface="Helvetica Light"/>
                <a:cs typeface="Helvetica Light"/>
              </a:rPr>
              <a:t>An atom that has lost or gained electrons is called an ion.  An </a:t>
            </a:r>
            <a:r>
              <a:rPr lang="en-US" sz="2000" b="1" dirty="0">
                <a:latin typeface="Helvetica Light"/>
                <a:cs typeface="Helvetica Light"/>
              </a:rPr>
              <a:t>ion</a:t>
            </a:r>
            <a:r>
              <a:rPr lang="en-US" sz="2000" dirty="0">
                <a:latin typeface="Helvetica Light"/>
                <a:cs typeface="Helvetica Light"/>
              </a:rPr>
              <a:t> is a charged particle because it now has either more or fewer electrons than protons. </a:t>
            </a:r>
            <a:endParaRPr lang="en-US" sz="2000" dirty="0" smtClean="0">
              <a:latin typeface="Helvetica Light"/>
              <a:cs typeface="Helvetica Light"/>
            </a:endParaRPr>
          </a:p>
          <a:p>
            <a:pPr>
              <a:spcAft>
                <a:spcPts val="600"/>
              </a:spcAft>
              <a:buFont typeface="Arial" panose="020B0604020202020204" pitchFamily="34" charset="0"/>
              <a:buChar char="•"/>
            </a:pPr>
            <a:r>
              <a:rPr lang="en-US" sz="2000" dirty="0" smtClean="0">
                <a:latin typeface="Helvetica Light"/>
                <a:cs typeface="Helvetica Light"/>
              </a:rPr>
              <a:t>Atoms </a:t>
            </a:r>
            <a:r>
              <a:rPr lang="en-US" sz="2000" dirty="0">
                <a:latin typeface="Helvetica Light"/>
                <a:cs typeface="Helvetica Light"/>
              </a:rPr>
              <a:t>lose or gain electrons to meet a standard—a stable energy level</a:t>
            </a:r>
            <a:r>
              <a:rPr lang="en-US" sz="2000" dirty="0" smtClean="0">
                <a:latin typeface="Helvetica Light"/>
                <a:cs typeface="Helvetica Light"/>
              </a:rPr>
              <a:t>.</a:t>
            </a:r>
          </a:p>
          <a:p>
            <a:pPr>
              <a:spcAft>
                <a:spcPts val="1200"/>
              </a:spcAft>
            </a:pPr>
            <a:r>
              <a:rPr lang="en-US" sz="2000" dirty="0">
                <a:latin typeface="Helvetica Light"/>
                <a:cs typeface="Helvetica Light"/>
              </a:rPr>
              <a:t>The positive and negative charges are not balanced. </a:t>
            </a:r>
          </a:p>
          <a:p>
            <a:pPr>
              <a:spcAft>
                <a:spcPts val="1200"/>
              </a:spcAft>
            </a:pPr>
            <a:r>
              <a:rPr lang="en-US" sz="2000" dirty="0">
                <a:latin typeface="Helvetica Light"/>
                <a:cs typeface="Helvetica Light"/>
              </a:rPr>
              <a:t>It is the electric forces between oppositely charged particles, such as ions, that hold compounds together. </a:t>
            </a:r>
          </a:p>
          <a:p>
            <a:pPr>
              <a:spcAft>
                <a:spcPts val="1200"/>
              </a:spcAft>
            </a:pPr>
            <a:r>
              <a:rPr lang="en-US" sz="2000" dirty="0">
                <a:latin typeface="Helvetica Light"/>
                <a:cs typeface="Helvetica Light"/>
              </a:rPr>
              <a:t>Some of the most common compounds are made by the loss and gain of just one electron. </a:t>
            </a: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144867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9118" y="1073912"/>
            <a:ext cx="8067126" cy="631428"/>
          </a:xfrm>
        </p:spPr>
        <p:txBody>
          <a:bodyPr lIns="0" tIns="0"/>
          <a:lstStyle/>
          <a:p>
            <a:pPr marL="0" indent="0">
              <a:buNone/>
            </a:pPr>
            <a:r>
              <a:rPr lang="en-US" sz="2200" b="1" dirty="0" smtClean="0">
                <a:latin typeface="Helvetica"/>
                <a:cs typeface="Helvetica"/>
              </a:rPr>
              <a:t>Ions</a:t>
            </a:r>
            <a:endParaRPr lang="en-US" sz="2200" b="1" dirty="0">
              <a:latin typeface="Helvetica"/>
              <a:cs typeface="Helvetica"/>
            </a:endParaRPr>
          </a:p>
          <a:p>
            <a:pPr marL="0" indent="0">
              <a:buNone/>
            </a:pPr>
            <a:endParaRPr lang="en-US" sz="2400" dirty="0">
              <a:latin typeface="Helvetica Light"/>
              <a:cs typeface="Helvetica Light"/>
            </a:endParaRPr>
          </a:p>
        </p:txBody>
      </p:sp>
      <p:graphicFrame>
        <p:nvGraphicFramePr>
          <p:cNvPr id="7" name="Table 6"/>
          <p:cNvGraphicFramePr>
            <a:graphicFrameLocks noGrp="1"/>
          </p:cNvGraphicFramePr>
          <p:nvPr>
            <p:extLst>
              <p:ext uri="{D42A27DB-BD31-4B8C-83A1-F6EECF244321}">
                <p14:modId xmlns:p14="http://schemas.microsoft.com/office/powerpoint/2010/main" val="4240108723"/>
              </p:ext>
            </p:extLst>
          </p:nvPr>
        </p:nvGraphicFramePr>
        <p:xfrm>
          <a:off x="509118" y="1603736"/>
          <a:ext cx="8067126" cy="4426220"/>
        </p:xfrm>
        <a:graphic>
          <a:graphicData uri="http://schemas.openxmlformats.org/drawingml/2006/table">
            <a:tbl>
              <a:tblPr firstRow="1" bandRow="1">
                <a:tableStyleId>{5C22544A-7EE6-4342-B048-85BDC9FD1C3A}</a:tableStyleId>
              </a:tblPr>
              <a:tblGrid>
                <a:gridCol w="8067126"/>
              </a:tblGrid>
              <a:tr h="460429">
                <a:tc>
                  <a:txBody>
                    <a:bodyPr/>
                    <a:lstStyle/>
                    <a:p>
                      <a:pPr>
                        <a:spcAft>
                          <a:spcPts val="1200"/>
                        </a:spcAft>
                      </a:pPr>
                      <a:r>
                        <a:rPr lang="en-US" b="0" i="1" dirty="0" smtClean="0">
                          <a:solidFill>
                            <a:schemeClr val="tx1"/>
                          </a:solidFill>
                          <a:latin typeface="Helvetica"/>
                          <a:cs typeface="Helvetica"/>
                        </a:rPr>
                        <a:t>Animation</a:t>
                      </a:r>
                      <a:endParaRPr lang="en-US" b="0" i="1" dirty="0">
                        <a:solidFill>
                          <a:schemeClr val="tx1"/>
                        </a:solidFill>
                        <a:latin typeface="Helvetica"/>
                        <a:cs typeface="Helvetica"/>
                      </a:endParaRPr>
                    </a:p>
                  </a:txBody>
                  <a:tcPr marL="457200">
                    <a:lnB w="6350" cap="flat" cmpd="sng" algn="ctr">
                      <a:solidFill>
                        <a:prstClr val="white">
                          <a:lumMod val="65000"/>
                        </a:prstClr>
                      </a:solidFill>
                      <a:prstDash val="solid"/>
                      <a:round/>
                      <a:headEnd type="none" w="med" len="med"/>
                      <a:tailEnd type="none" w="med" len="med"/>
                    </a:lnB>
                    <a:solidFill>
                      <a:schemeClr val="bg1"/>
                    </a:solidFill>
                  </a:tcPr>
                </a:tc>
              </a:tr>
              <a:tr h="3965791">
                <a:tc>
                  <a:txBody>
                    <a:bodyPr/>
                    <a:lstStyle/>
                    <a:p>
                      <a:endParaRPr lang="en-US" sz="1200" dirty="0" smtClean="0"/>
                    </a:p>
                    <a:p>
                      <a:endParaRPr lang="en-US" sz="1200" b="0" i="0" dirty="0" smtClean="0">
                        <a:latin typeface="Helvetica Light"/>
                        <a:cs typeface="Helvetica Light"/>
                      </a:endParaRPr>
                    </a:p>
                    <a:p>
                      <a:endParaRPr lang="en-US" sz="1200" dirty="0" smtClean="0"/>
                    </a:p>
                    <a:p>
                      <a:pPr algn="ctr"/>
                      <a:r>
                        <a:rPr lang="en-US" sz="2000" b="1" i="0" dirty="0" smtClean="0">
                          <a:latin typeface="Helvetica"/>
                          <a:cs typeface="Helvetica"/>
                        </a:rPr>
                        <a:t>FPO</a:t>
                      </a:r>
                    </a:p>
                    <a:p>
                      <a:endParaRPr lang="en-US" sz="1200" dirty="0" smtClean="0"/>
                    </a:p>
                    <a:p>
                      <a:pPr algn="ctr"/>
                      <a:r>
                        <a:rPr lang="en-US" sz="1200" b="0" i="0" dirty="0" smtClean="0">
                          <a:latin typeface="Helvetica Light"/>
                          <a:cs typeface="Helvetica Light"/>
                        </a:rPr>
                        <a:t>Add link to concepts in motion animation from page 558 here.</a:t>
                      </a:r>
                      <a:endParaRPr lang="en-US" sz="1200" b="0" i="0" dirty="0">
                        <a:latin typeface="Helvetica Light"/>
                        <a:cs typeface="Helvetica Light"/>
                      </a:endParaRPr>
                    </a:p>
                  </a:txBody>
                  <a:tcPr>
                    <a:lnL w="6350" cap="flat" cmpd="sng" algn="ctr">
                      <a:solidFill>
                        <a:prstClr val="white">
                          <a:lumMod val="65000"/>
                        </a:prstClr>
                      </a:solidFill>
                      <a:prstDash val="solid"/>
                      <a:round/>
                      <a:headEnd type="none" w="med" len="med"/>
                      <a:tailEnd type="none" w="med" len="med"/>
                    </a:lnL>
                    <a:lnR w="6350" cap="flat" cmpd="sng" algn="ctr">
                      <a:solidFill>
                        <a:prstClr val="white">
                          <a:lumMod val="65000"/>
                        </a:prstClr>
                      </a:solidFill>
                      <a:prstDash val="solid"/>
                      <a:round/>
                      <a:headEnd type="none" w="med" len="med"/>
                      <a:tailEnd type="none" w="med" len="med"/>
                    </a:lnR>
                    <a:lnT w="6350" cap="flat" cmpd="sng" algn="ctr">
                      <a:solidFill>
                        <a:prstClr val="white">
                          <a:lumMod val="65000"/>
                        </a:prstClr>
                      </a:solidFill>
                      <a:prstDash val="solid"/>
                      <a:round/>
                      <a:headEnd type="none" w="med" len="med"/>
                      <a:tailEnd type="none" w="med" len="med"/>
                    </a:lnT>
                    <a:lnB w="6350" cap="flat" cmpd="sng" algn="ctr">
                      <a:solidFill>
                        <a:prstClr val="white">
                          <a:lumMod val="65000"/>
                        </a:prstClr>
                      </a:solidFill>
                      <a:prstDash val="solid"/>
                      <a:round/>
                      <a:headEnd type="none" w="med" len="med"/>
                      <a:tailEnd type="none" w="med" len="med"/>
                    </a:lnB>
                    <a:solidFill>
                      <a:schemeClr val="bg1">
                        <a:lumMod val="85000"/>
                      </a:schemeClr>
                    </a:solidFill>
                  </a:tcPr>
                </a:tc>
              </a:tr>
            </a:tbl>
          </a:graphicData>
        </a:graphic>
      </p:graphicFrame>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527536"/>
            <a:ext cx="533400" cy="431800"/>
          </a:xfrm>
          <a:prstGeom prst="rect">
            <a:avLst/>
          </a:prstGeom>
        </p:spPr>
      </p:pic>
      <p:sp>
        <p:nvSpPr>
          <p:cNvPr id="8"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3199722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5"/>
            <a:ext cx="8229600" cy="5523325"/>
          </a:xfrm>
        </p:spPr>
        <p:txBody>
          <a:bodyPr lIns="0" tIns="0">
            <a:normAutofit/>
          </a:bodyPr>
          <a:lstStyle/>
          <a:p>
            <a:pPr marL="0" indent="0">
              <a:spcAft>
                <a:spcPts val="300"/>
              </a:spcAft>
              <a:buNone/>
            </a:pPr>
            <a:r>
              <a:rPr lang="en-US" sz="2200" b="1" dirty="0" smtClean="0">
                <a:latin typeface="Helvetica"/>
                <a:cs typeface="Helvetica"/>
              </a:rPr>
              <a:t>Transfer of electrons</a:t>
            </a:r>
            <a:endParaRPr lang="en-US" sz="2200" b="1" dirty="0">
              <a:latin typeface="Helvetica"/>
              <a:cs typeface="Helvetica"/>
            </a:endParaRPr>
          </a:p>
          <a:p>
            <a:pPr>
              <a:spcAft>
                <a:spcPts val="600"/>
              </a:spcAft>
              <a:buFont typeface="Arial" panose="020B0604020202020204" pitchFamily="34" charset="0"/>
              <a:buChar char="•"/>
            </a:pPr>
            <a:r>
              <a:rPr lang="en-US" sz="2000" dirty="0" smtClean="0">
                <a:latin typeface="Helvetica Light"/>
                <a:cs typeface="Helvetica Light"/>
              </a:rPr>
              <a:t>A </a:t>
            </a:r>
            <a:r>
              <a:rPr lang="en-US" sz="2000" dirty="0">
                <a:latin typeface="Helvetica Light"/>
                <a:cs typeface="Helvetica Light"/>
              </a:rPr>
              <a:t>neutral atom of potassium has one electron in its outer level.  This is not a stable outer energy level. </a:t>
            </a:r>
          </a:p>
          <a:p>
            <a:pPr>
              <a:spcAft>
                <a:spcPts val="1200"/>
              </a:spcAft>
            </a:pPr>
            <a:r>
              <a:rPr lang="en-US" sz="2000" dirty="0">
                <a:latin typeface="Helvetica Light"/>
                <a:cs typeface="Helvetica Light"/>
              </a:rPr>
              <a:t>When potassium forms a compound with iodine, potassium loses one electron from its fourth level, and the third level becomes a complete outer level.</a:t>
            </a:r>
          </a:p>
          <a:p>
            <a:pPr>
              <a:spcAft>
                <a:spcPts val="1200"/>
              </a:spcAft>
            </a:pPr>
            <a:r>
              <a:rPr lang="en-US" sz="2000" dirty="0">
                <a:latin typeface="Helvetica Light"/>
                <a:cs typeface="Helvetica Light"/>
              </a:rPr>
              <a:t>The potassium atom has become an ion. </a:t>
            </a:r>
          </a:p>
          <a:p>
            <a:pPr>
              <a:spcAft>
                <a:spcPts val="1200"/>
              </a:spcAft>
            </a:pPr>
            <a:r>
              <a:rPr lang="en-US" sz="2000" dirty="0">
                <a:latin typeface="Helvetica Light"/>
                <a:cs typeface="Helvetica Light"/>
              </a:rPr>
              <a:t>When a potassium atom loses an electron, the atom becomes positively charged because there is one electron less in the atom than there are protons in the nucleus </a:t>
            </a:r>
            <a:endParaRPr lang="en-US" sz="2000" dirty="0" smtClean="0">
              <a:latin typeface="Helvetica Light"/>
              <a:cs typeface="Helvetica Light"/>
            </a:endParaRPr>
          </a:p>
          <a:p>
            <a:pPr>
              <a:spcAft>
                <a:spcPts val="1200"/>
              </a:spcAft>
            </a:pPr>
            <a:r>
              <a:rPr lang="en-US" sz="2000" dirty="0">
                <a:latin typeface="Helvetica Light"/>
                <a:cs typeface="Helvetica Light"/>
              </a:rPr>
              <a:t>The 1+ charge is shown as a superscript written after the element’s symbol, K</a:t>
            </a:r>
            <a:r>
              <a:rPr lang="en-US" sz="2000" baseline="30000" dirty="0">
                <a:latin typeface="Helvetica Light"/>
                <a:cs typeface="Helvetica Light"/>
              </a:rPr>
              <a:t>+</a:t>
            </a:r>
            <a:r>
              <a:rPr lang="en-US" sz="2000" dirty="0">
                <a:latin typeface="Helvetica Light"/>
                <a:cs typeface="Helvetica Light"/>
              </a:rPr>
              <a:t> , to indicate its charge. </a:t>
            </a:r>
          </a:p>
          <a:p>
            <a:pPr>
              <a:spcAft>
                <a:spcPts val="1200"/>
              </a:spcAft>
            </a:pPr>
            <a:endParaRPr lang="en-US" sz="2000" dirty="0">
              <a:latin typeface="Helvetica Light"/>
              <a:cs typeface="Helvetica Light"/>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319647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5"/>
            <a:ext cx="8229600" cy="5523325"/>
          </a:xfrm>
        </p:spPr>
        <p:txBody>
          <a:bodyPr lIns="0" tIns="0">
            <a:normAutofit/>
          </a:bodyPr>
          <a:lstStyle/>
          <a:p>
            <a:pPr marL="0" indent="0">
              <a:spcAft>
                <a:spcPts val="300"/>
              </a:spcAft>
              <a:buNone/>
            </a:pPr>
            <a:r>
              <a:rPr lang="en-US" sz="2200" b="1" dirty="0">
                <a:latin typeface="Helvetica"/>
                <a:cs typeface="Helvetica"/>
              </a:rPr>
              <a:t>Transfer of electrons</a:t>
            </a:r>
          </a:p>
          <a:p>
            <a:pPr>
              <a:spcAft>
                <a:spcPts val="600"/>
              </a:spcAft>
              <a:buFont typeface="Arial" panose="020B0604020202020204" pitchFamily="34" charset="0"/>
              <a:buChar char="•"/>
            </a:pPr>
            <a:r>
              <a:rPr lang="en-US" sz="2000" dirty="0" smtClean="0">
                <a:latin typeface="Helvetica Light"/>
                <a:cs typeface="Helvetica Light"/>
              </a:rPr>
              <a:t>The </a:t>
            </a:r>
            <a:r>
              <a:rPr lang="en-US" sz="2000" dirty="0">
                <a:latin typeface="Helvetica Light"/>
                <a:cs typeface="Helvetica Light"/>
              </a:rPr>
              <a:t>iodine atom in this reaction undergoes a change.</a:t>
            </a:r>
          </a:p>
          <a:p>
            <a:pPr>
              <a:spcAft>
                <a:spcPts val="1200"/>
              </a:spcAft>
            </a:pPr>
            <a:r>
              <a:rPr lang="en-US" sz="2000" dirty="0">
                <a:latin typeface="Helvetica Light"/>
                <a:cs typeface="Helvetica Light"/>
              </a:rPr>
              <a:t>An iodine atom has seven electrons in its outer energy level. </a:t>
            </a:r>
          </a:p>
          <a:p>
            <a:pPr>
              <a:spcAft>
                <a:spcPts val="1200"/>
              </a:spcAft>
            </a:pPr>
            <a:r>
              <a:rPr lang="en-US" sz="2000" dirty="0">
                <a:latin typeface="Helvetica Light"/>
                <a:cs typeface="Helvetica Light"/>
              </a:rPr>
              <a:t>During the reaction with potassium, the iodide atom gains an electron, leaving its outer energy level with eight electrons. </a:t>
            </a:r>
          </a:p>
          <a:p>
            <a:pPr>
              <a:spcAft>
                <a:spcPts val="1200"/>
              </a:spcAft>
            </a:pPr>
            <a:r>
              <a:rPr lang="en-US" sz="2000" dirty="0">
                <a:latin typeface="Helvetica Light"/>
                <a:cs typeface="Helvetica Light"/>
              </a:rPr>
              <a:t>This atom is no longer neutral because it gained an extra negative particle. </a:t>
            </a:r>
          </a:p>
          <a:p>
            <a:pPr>
              <a:spcAft>
                <a:spcPts val="1200"/>
              </a:spcAft>
            </a:pPr>
            <a:r>
              <a:rPr lang="en-US" sz="2000" dirty="0">
                <a:latin typeface="Helvetica Light"/>
                <a:cs typeface="Helvetica Light"/>
              </a:rPr>
              <a:t>It now has a charge of 1− and is called an iodide ion, written as I</a:t>
            </a:r>
            <a:r>
              <a:rPr lang="en-US" sz="2000" baseline="30000" dirty="0">
                <a:latin typeface="Helvetica Light"/>
                <a:cs typeface="Helvetica Light"/>
              </a:rPr>
              <a:t>−</a:t>
            </a:r>
            <a:r>
              <a:rPr lang="en-US" sz="2000" dirty="0">
                <a:latin typeface="Helvetica Light"/>
                <a:cs typeface="Helvetica Light"/>
              </a:rPr>
              <a:t>. </a:t>
            </a:r>
          </a:p>
          <a:p>
            <a:pPr>
              <a:spcAft>
                <a:spcPts val="1200"/>
              </a:spcAft>
            </a:pPr>
            <a:endParaRPr lang="en-US" sz="2000" dirty="0">
              <a:latin typeface="Helvetica Light"/>
              <a:cs typeface="Helvetica Light"/>
            </a:endParaRP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spTree>
    <p:extLst>
      <p:ext uri="{BB962C8B-B14F-4D97-AF65-F5344CB8AC3E}">
        <p14:creationId xmlns:p14="http://schemas.microsoft.com/office/powerpoint/2010/main" val="6973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6836"/>
            <a:ext cx="8229600" cy="1264108"/>
          </a:xfrm>
        </p:spPr>
        <p:txBody>
          <a:bodyPr lIns="0" tIns="0">
            <a:normAutofit/>
          </a:bodyPr>
          <a:lstStyle/>
          <a:p>
            <a:pPr marL="0" indent="0">
              <a:spcAft>
                <a:spcPts val="300"/>
              </a:spcAft>
              <a:buNone/>
            </a:pPr>
            <a:r>
              <a:rPr lang="en-US" sz="2200" b="1" dirty="0">
                <a:latin typeface="Helvetica"/>
                <a:cs typeface="Helvetica"/>
              </a:rPr>
              <a:t>Transfer of electrons</a:t>
            </a:r>
          </a:p>
          <a:p>
            <a:pPr marL="0" indent="0">
              <a:spcAft>
                <a:spcPts val="600"/>
              </a:spcAft>
              <a:buNone/>
            </a:pPr>
            <a:r>
              <a:rPr lang="en-US" sz="2000" dirty="0" smtClean="0">
                <a:latin typeface="Helvetica Light"/>
                <a:cs typeface="Helvetica Light"/>
              </a:rPr>
              <a:t>Notice </a:t>
            </a:r>
            <a:r>
              <a:rPr lang="en-US" sz="2000" dirty="0">
                <a:latin typeface="Helvetica Light"/>
                <a:cs typeface="Helvetica Light"/>
              </a:rPr>
              <a:t>that the resulting compound has a neutral charge because the positive and negative charges of the ions cancel each other. </a:t>
            </a:r>
          </a:p>
        </p:txBody>
      </p:sp>
      <p:sp>
        <p:nvSpPr>
          <p:cNvPr id="9" name="Title 1"/>
          <p:cNvSpPr txBox="1">
            <a:spLocks/>
          </p:cNvSpPr>
          <p:nvPr/>
        </p:nvSpPr>
        <p:spPr>
          <a:xfrm>
            <a:off x="457200" y="6360160"/>
            <a:ext cx="8301876"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200" dirty="0">
                <a:solidFill>
                  <a:schemeClr val="tx1">
                    <a:lumMod val="65000"/>
                    <a:lumOff val="35000"/>
                  </a:schemeClr>
                </a:solidFill>
                <a:latin typeface="Helvetica Light"/>
                <a:cs typeface="Helvetica Light"/>
              </a:rPr>
              <a:t>Types of Bonds</a:t>
            </a:r>
          </a:p>
        </p:txBody>
      </p:sp>
      <p:sp>
        <p:nvSpPr>
          <p:cNvPr id="10" name="Title 1"/>
          <p:cNvSpPr txBox="1">
            <a:spLocks/>
          </p:cNvSpPr>
          <p:nvPr/>
        </p:nvSpPr>
        <p:spPr>
          <a:xfrm>
            <a:off x="457200" y="6360160"/>
            <a:ext cx="1270000" cy="274371"/>
          </a:xfrm>
          <a:prstGeom prst="rect">
            <a:avLst/>
          </a:prstGeom>
        </p:spPr>
        <p:txBody>
          <a:bodyPr vert="horz" lIns="0" tIns="0" rIns="0" bIns="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 i="1" dirty="0" smtClean="0">
                <a:solidFill>
                  <a:schemeClr val="tx1">
                    <a:lumMod val="65000"/>
                    <a:lumOff val="35000"/>
                  </a:schemeClr>
                </a:solidFill>
                <a:latin typeface="Helvetica"/>
                <a:cs typeface="Helvetica"/>
              </a:rPr>
              <a:t>Copyright © McGraw-Hill Education</a:t>
            </a:r>
            <a:endParaRPr lang="en-US" sz="600" i="1" dirty="0">
              <a:solidFill>
                <a:schemeClr val="tx1">
                  <a:lumMod val="65000"/>
                  <a:lumOff val="35000"/>
                </a:schemeClr>
              </a:solidFill>
              <a:latin typeface="Helvetica"/>
              <a:cs typeface="Helvetica"/>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8160"/>
          </a:xfrm>
          <a:prstGeom prst="rect">
            <a:avLst/>
          </a:prstGeom>
        </p:spPr>
      </p:pic>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27524"/>
            <a:ext cx="8386082" cy="287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474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1917</TotalTime>
  <Words>1442</Words>
  <Application>Microsoft Macintosh PowerPoint</Application>
  <PresentationFormat>On-screen Show (4:3)</PresentationFormat>
  <Paragraphs>176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Section 2:   Types of Bonds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Rebecca Wheatley</cp:lastModifiedBy>
  <cp:revision>126</cp:revision>
  <cp:lastPrinted>2013-07-12T17:01:47Z</cp:lastPrinted>
  <dcterms:created xsi:type="dcterms:W3CDTF">2013-07-09T14:24:31Z</dcterms:created>
  <dcterms:modified xsi:type="dcterms:W3CDTF">2016-02-28T17:02:10Z</dcterms:modified>
</cp:coreProperties>
</file>